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8"/>
  </p:notesMasterIdLst>
  <p:handoutMasterIdLst>
    <p:handoutMasterId r:id="rId129"/>
  </p:handoutMasterIdLst>
  <p:sldIdLst>
    <p:sldId id="772" r:id="rId2"/>
    <p:sldId id="434" r:id="rId3"/>
    <p:sldId id="763" r:id="rId4"/>
    <p:sldId id="764" r:id="rId5"/>
    <p:sldId id="765" r:id="rId6"/>
    <p:sldId id="415" r:id="rId7"/>
    <p:sldId id="416" r:id="rId8"/>
    <p:sldId id="418" r:id="rId9"/>
    <p:sldId id="650" r:id="rId10"/>
    <p:sldId id="766" r:id="rId11"/>
    <p:sldId id="423" r:id="rId12"/>
    <p:sldId id="424" r:id="rId13"/>
    <p:sldId id="425" r:id="rId14"/>
    <p:sldId id="427" r:id="rId15"/>
    <p:sldId id="767" r:id="rId16"/>
    <p:sldId id="768" r:id="rId17"/>
    <p:sldId id="769" r:id="rId18"/>
    <p:sldId id="429" r:id="rId19"/>
    <p:sldId id="435" r:id="rId20"/>
    <p:sldId id="436" r:id="rId21"/>
    <p:sldId id="437" r:id="rId22"/>
    <p:sldId id="438" r:id="rId23"/>
    <p:sldId id="441" r:id="rId24"/>
    <p:sldId id="440" r:id="rId25"/>
    <p:sldId id="770" r:id="rId26"/>
    <p:sldId id="442" r:id="rId27"/>
    <p:sldId id="443" r:id="rId28"/>
    <p:sldId id="773" r:id="rId29"/>
    <p:sldId id="774" r:id="rId30"/>
    <p:sldId id="445" r:id="rId31"/>
    <p:sldId id="775" r:id="rId32"/>
    <p:sldId id="776" r:id="rId33"/>
    <p:sldId id="777" r:id="rId34"/>
    <p:sldId id="778" r:id="rId35"/>
    <p:sldId id="779" r:id="rId36"/>
    <p:sldId id="780" r:id="rId37"/>
    <p:sldId id="781" r:id="rId38"/>
    <p:sldId id="782" r:id="rId39"/>
    <p:sldId id="451" r:id="rId40"/>
    <p:sldId id="452" r:id="rId41"/>
    <p:sldId id="453" r:id="rId42"/>
    <p:sldId id="454" r:id="rId43"/>
    <p:sldId id="455" r:id="rId44"/>
    <p:sldId id="456" r:id="rId45"/>
    <p:sldId id="783" r:id="rId46"/>
    <p:sldId id="784" r:id="rId47"/>
    <p:sldId id="785" r:id="rId48"/>
    <p:sldId id="786" r:id="rId49"/>
    <p:sldId id="787" r:id="rId50"/>
    <p:sldId id="788" r:id="rId51"/>
    <p:sldId id="789" r:id="rId52"/>
    <p:sldId id="790" r:id="rId53"/>
    <p:sldId id="465" r:id="rId54"/>
    <p:sldId id="466" r:id="rId55"/>
    <p:sldId id="467" r:id="rId56"/>
    <p:sldId id="791" r:id="rId57"/>
    <p:sldId id="792" r:id="rId58"/>
    <p:sldId id="793" r:id="rId59"/>
    <p:sldId id="794" r:id="rId60"/>
    <p:sldId id="795" r:id="rId61"/>
    <p:sldId id="796" r:id="rId62"/>
    <p:sldId id="797" r:id="rId63"/>
    <p:sldId id="798" r:id="rId64"/>
    <p:sldId id="799" r:id="rId65"/>
    <p:sldId id="800" r:id="rId66"/>
    <p:sldId id="802" r:id="rId67"/>
    <p:sldId id="803" r:id="rId68"/>
    <p:sldId id="850" r:id="rId69"/>
    <p:sldId id="851" r:id="rId70"/>
    <p:sldId id="497" r:id="rId71"/>
    <p:sldId id="805" r:id="rId72"/>
    <p:sldId id="806" r:id="rId73"/>
    <p:sldId id="807" r:id="rId74"/>
    <p:sldId id="808" r:id="rId75"/>
    <p:sldId id="809" r:id="rId76"/>
    <p:sldId id="810" r:id="rId77"/>
    <p:sldId id="811" r:id="rId78"/>
    <p:sldId id="812" r:id="rId79"/>
    <p:sldId id="813" r:id="rId80"/>
    <p:sldId id="814" r:id="rId81"/>
    <p:sldId id="815" r:id="rId82"/>
    <p:sldId id="818" r:id="rId83"/>
    <p:sldId id="816" r:id="rId84"/>
    <p:sldId id="819" r:id="rId85"/>
    <p:sldId id="820" r:id="rId86"/>
    <p:sldId id="821" r:id="rId87"/>
    <p:sldId id="822" r:id="rId88"/>
    <p:sldId id="823" r:id="rId89"/>
    <p:sldId id="824" r:id="rId90"/>
    <p:sldId id="825" r:id="rId91"/>
    <p:sldId id="826" r:id="rId92"/>
    <p:sldId id="827" r:id="rId93"/>
    <p:sldId id="828" r:id="rId94"/>
    <p:sldId id="829" r:id="rId95"/>
    <p:sldId id="830" r:id="rId96"/>
    <p:sldId id="831" r:id="rId97"/>
    <p:sldId id="832" r:id="rId98"/>
    <p:sldId id="833" r:id="rId99"/>
    <p:sldId id="834" r:id="rId100"/>
    <p:sldId id="835" r:id="rId101"/>
    <p:sldId id="836" r:id="rId102"/>
    <p:sldId id="837" r:id="rId103"/>
    <p:sldId id="838" r:id="rId104"/>
    <p:sldId id="839" r:id="rId105"/>
    <p:sldId id="840" r:id="rId106"/>
    <p:sldId id="842" r:id="rId107"/>
    <p:sldId id="843" r:id="rId108"/>
    <p:sldId id="848" r:id="rId109"/>
    <p:sldId id="849" r:id="rId110"/>
    <p:sldId id="844" r:id="rId111"/>
    <p:sldId id="847" r:id="rId112"/>
    <p:sldId id="845" r:id="rId113"/>
    <p:sldId id="846" r:id="rId114"/>
    <p:sldId id="641" r:id="rId115"/>
    <p:sldId id="642" r:id="rId116"/>
    <p:sldId id="643" r:id="rId117"/>
    <p:sldId id="644" r:id="rId118"/>
    <p:sldId id="694" r:id="rId119"/>
    <p:sldId id="609" r:id="rId120"/>
    <p:sldId id="610" r:id="rId121"/>
    <p:sldId id="611" r:id="rId122"/>
    <p:sldId id="612" r:id="rId123"/>
    <p:sldId id="613" r:id="rId124"/>
    <p:sldId id="614" r:id="rId125"/>
    <p:sldId id="615" r:id="rId126"/>
    <p:sldId id="616" r:id="rId127"/>
  </p:sldIdLst>
  <p:sldSz cx="9144000" cy="7772400"/>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75" autoAdjust="0"/>
    <p:restoredTop sz="94660"/>
  </p:normalViewPr>
  <p:slideViewPr>
    <p:cSldViewPr>
      <p:cViewPr varScale="1">
        <p:scale>
          <a:sx n="61" d="100"/>
          <a:sy n="61" d="100"/>
        </p:scale>
        <p:origin x="-1824" y="-72"/>
      </p:cViewPr>
      <p:guideLst>
        <p:guide orient="horz" pos="2448"/>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tableStyles" Target="tableStyle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notesMaster" Target="notesMasters/notesMaster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slide" Target="slides/slide112.xml"/><Relationship Id="rId118" Type="http://schemas.openxmlformats.org/officeDocument/2006/relationships/slide" Target="slides/slide117.xml"/><Relationship Id="rId126" Type="http://schemas.openxmlformats.org/officeDocument/2006/relationships/slide" Target="slides/slide125.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slide" Target="slides/slide107.xml"/><Relationship Id="rId116" Type="http://schemas.openxmlformats.org/officeDocument/2006/relationships/slide" Target="slides/slide115.xml"/><Relationship Id="rId124" Type="http://schemas.openxmlformats.org/officeDocument/2006/relationships/slide" Target="slides/slide123.xml"/><Relationship Id="rId129"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slide" Target="slides/slide110.xml"/><Relationship Id="rId13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14" Type="http://schemas.openxmlformats.org/officeDocument/2006/relationships/slide" Target="slides/slide113.xml"/><Relationship Id="rId119" Type="http://schemas.openxmlformats.org/officeDocument/2006/relationships/slide" Target="slides/slide118.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3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cs typeface="Arial" charset="0"/>
              </a:defRPr>
            </a:lvl1pPr>
          </a:lstStyle>
          <a:p>
            <a:pPr>
              <a:defRPr/>
            </a:pPr>
            <a:r>
              <a:rPr lang="en-US" dirty="0"/>
              <a:t>National Informatics Centre</a:t>
            </a: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atin typeface="Arial" charset="0"/>
                <a:cs typeface="Arial" charset="0"/>
              </a:defRPr>
            </a:lvl1pPr>
          </a:lstStyle>
          <a:p>
            <a:pPr>
              <a:defRPr/>
            </a:pPr>
            <a:fld id="{6A6A0AD7-1841-475F-A948-6ED40A5CC65A}" type="datetimeFigureOut">
              <a:rPr lang="en-US"/>
              <a:pPr>
                <a:defRPr/>
              </a:pPr>
              <a:t>19/05/2015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Arial" charset="0"/>
                <a:cs typeface="Arial" charset="0"/>
              </a:defRPr>
            </a:lvl1pPr>
          </a:lstStyle>
          <a:p>
            <a:pPr>
              <a:defRPr/>
            </a:pPr>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atin typeface="Arial" charset="0"/>
                <a:cs typeface="Arial" charset="0"/>
              </a:defRPr>
            </a:lvl1pPr>
          </a:lstStyle>
          <a:p>
            <a:pPr>
              <a:defRPr/>
            </a:pPr>
            <a:fld id="{D719F3AD-B99B-40C3-B47C-3BD11F86B72D}" type="slidenum">
              <a:rPr lang="en-US"/>
              <a:pPr>
                <a:defRPr/>
              </a:pPr>
              <a:t>‹#›</a:t>
            </a:fld>
            <a:endParaRPr lang="en-US" dirty="0"/>
          </a:p>
        </p:txBody>
      </p:sp>
    </p:spTree>
    <p:extLst>
      <p:ext uri="{BB962C8B-B14F-4D97-AF65-F5344CB8AC3E}">
        <p14:creationId xmlns:p14="http://schemas.microsoft.com/office/powerpoint/2010/main" val="724338844"/>
      </p:ext>
    </p:extLst>
  </p:cSld>
  <p:clrMap bg1="lt1" tx1="dk1" bg2="lt2" tx2="dk2" accent1="accent1" accent2="accent2" accent3="accent3" accent4="accent4" accent5="accent5" accent6="accent6" hlink="hlink" folHlink="folHlink"/>
  <p:hf sldNum="0" ftr="0" dt="0"/>
</p:handoutMaster>
</file>

<file path=ppt/media/image49.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r>
              <a:rPr lang="en-US" dirty="0"/>
              <a:t>National Informatics Centre</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7F0B2150-FA1E-4619-8176-9044FFA1EA00}" type="datetimeFigureOut">
              <a:rPr lang="en-US"/>
              <a:pPr>
                <a:defRPr/>
              </a:pPr>
              <a:t>19/05/2015</a:t>
            </a:fld>
            <a:endParaRPr lang="en-US" dirty="0"/>
          </a:p>
        </p:txBody>
      </p:sp>
      <p:sp>
        <p:nvSpPr>
          <p:cNvPr id="4" name="Slide Image Placeholder 3"/>
          <p:cNvSpPr>
            <a:spLocks noGrp="1" noRot="1" noChangeAspect="1"/>
          </p:cNvSpPr>
          <p:nvPr>
            <p:ph type="sldImg" idx="2"/>
          </p:nvPr>
        </p:nvSpPr>
        <p:spPr>
          <a:xfrm>
            <a:off x="1411288" y="685800"/>
            <a:ext cx="4035425" cy="3429000"/>
          </a:xfrm>
          <a:prstGeom prst="rect">
            <a:avLst/>
          </a:prstGeom>
          <a:noFill/>
          <a:ln w="12700">
            <a:solidFill>
              <a:prstClr val="black"/>
            </a:solidFill>
          </a:ln>
        </p:spPr>
        <p:txBody>
          <a:bodyPr vert="horz" lIns="91440" tIns="45720" rIns="91440" bIns="45720" rtlCol="0" anchor="ctr"/>
          <a:lstStyle/>
          <a:p>
            <a:pPr lvl="0"/>
            <a:endParaRPr lang="en-US" noProof="0" dirty="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57F66C44-C016-4F21-B2CC-BA49A9DF5C22}" type="slidenum">
              <a:rPr lang="en-US"/>
              <a:pPr>
                <a:defRPr/>
              </a:pPr>
              <a:t>‹#›</a:t>
            </a:fld>
            <a:endParaRPr lang="en-US" dirty="0"/>
          </a:p>
        </p:txBody>
      </p:sp>
    </p:spTree>
    <p:extLst>
      <p:ext uri="{BB962C8B-B14F-4D97-AF65-F5344CB8AC3E}">
        <p14:creationId xmlns:p14="http://schemas.microsoft.com/office/powerpoint/2010/main" val="2369212693"/>
      </p:ext>
    </p:extLst>
  </p:cSld>
  <p:clrMap bg1="lt1" tx1="dk1" bg2="lt2" tx2="dk2" accent1="accent1" accent2="accent2" accent3="accent3" accent4="accent4" accent5="accent5" accent6="accent6" hlink="hlink" folHlink="folHlink"/>
  <p:hf sldNum="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Slide Image Placeholder 1"/>
          <p:cNvSpPr>
            <a:spLocks noGrp="1" noRot="1" noChangeAspect="1" noTextEdit="1"/>
          </p:cNvSpPr>
          <p:nvPr>
            <p:ph type="sldImg"/>
          </p:nvPr>
        </p:nvSpPr>
        <p:spPr bwMode="auto">
          <a:xfrm>
            <a:off x="1411288" y="685800"/>
            <a:ext cx="4035425" cy="3429000"/>
          </a:xfrm>
          <a:noFill/>
          <a:ln>
            <a:solidFill>
              <a:srgbClr val="000000"/>
            </a:solidFill>
            <a:miter lim="800000"/>
            <a:headEnd/>
            <a:tailEnd/>
          </a:ln>
        </p:spPr>
      </p:sp>
      <p:sp>
        <p:nvSpPr>
          <p:cNvPr id="18227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dirty="0" smtClean="0"/>
          </a:p>
        </p:txBody>
      </p:sp>
      <p:sp>
        <p:nvSpPr>
          <p:cNvPr id="5" name="Header Placeholder 4"/>
          <p:cNvSpPr>
            <a:spLocks noGrp="1"/>
          </p:cNvSpPr>
          <p:nvPr>
            <p:ph type="hdr" sz="quarter"/>
          </p:nvPr>
        </p:nvSpPr>
        <p:spPr/>
        <p:txBody>
          <a:bodyPr/>
          <a:lstStyle/>
          <a:p>
            <a:pPr>
              <a:defRPr/>
            </a:pPr>
            <a:r>
              <a:rPr lang="en-US" dirty="0"/>
              <a:t>National Informatics Centre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414484"/>
            <a:ext cx="7772400" cy="1666028"/>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4404360"/>
            <a:ext cx="6400800" cy="198628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pPr>
              <a:defRPr/>
            </a:pPr>
            <a:fld id="{65FD8865-F288-403B-BB7D-EF080F043236}" type="datetime1">
              <a:rPr lang="en-US" smtClean="0"/>
              <a:pPr>
                <a:defRPr/>
              </a:pPr>
              <a:t>19/05/2015</a:t>
            </a:fld>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3F6AF417-AC29-441D-878F-75A198038FC2}" type="slidenum">
              <a:rPr lang="en-US" smtClean="0"/>
              <a:pPr>
                <a:defRPr/>
              </a:pPr>
              <a:t>‹#›</a:t>
            </a:fld>
            <a:endParaRPr lang="en-US" dirty="0"/>
          </a:p>
        </p:txBody>
      </p:sp>
    </p:spTree>
    <p:extLst>
      <p:ext uri="{BB962C8B-B14F-4D97-AF65-F5344CB8AC3E}">
        <p14:creationId xmlns:p14="http://schemas.microsoft.com/office/powerpoint/2010/main" val="2016204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767B457A-41F4-4DD2-8722-0636270270C2}" type="datetime1">
              <a:rPr lang="en-US" smtClean="0"/>
              <a:pPr>
                <a:defRPr/>
              </a:pPr>
              <a:t>19/05/2015</a:t>
            </a:fld>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A4BE20F1-A467-4E69-9927-A7F5FF2C1568}" type="slidenum">
              <a:rPr lang="en-US" smtClean="0"/>
              <a:pPr>
                <a:defRPr/>
              </a:pPr>
              <a:t>‹#›</a:t>
            </a:fld>
            <a:endParaRPr lang="en-US" dirty="0"/>
          </a:p>
        </p:txBody>
      </p:sp>
    </p:spTree>
    <p:extLst>
      <p:ext uri="{BB962C8B-B14F-4D97-AF65-F5344CB8AC3E}">
        <p14:creationId xmlns:p14="http://schemas.microsoft.com/office/powerpoint/2010/main" val="355923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311258"/>
            <a:ext cx="2057400" cy="663172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311258"/>
            <a:ext cx="6019800" cy="663172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D7420BD9-937E-462B-AC26-5BFFAC704714}" type="datetime1">
              <a:rPr lang="en-US" smtClean="0"/>
              <a:pPr>
                <a:defRPr/>
              </a:pPr>
              <a:t>19/05/2015</a:t>
            </a:fld>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1C4C0893-0627-40ED-B8FB-4CEC65BDCA6D}" type="slidenum">
              <a:rPr lang="en-US" smtClean="0"/>
              <a:pPr>
                <a:defRPr/>
              </a:pPr>
              <a:t>‹#›</a:t>
            </a:fld>
            <a:endParaRPr lang="en-US" dirty="0"/>
          </a:p>
        </p:txBody>
      </p:sp>
    </p:spTree>
    <p:extLst>
      <p:ext uri="{BB962C8B-B14F-4D97-AF65-F5344CB8AC3E}">
        <p14:creationId xmlns:p14="http://schemas.microsoft.com/office/powerpoint/2010/main" val="1711927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pPr>
              <a:defRPr/>
            </a:pPr>
            <a:fld id="{5F0D52AE-F1BB-4725-8877-AD69672B2A1A}" type="datetime1">
              <a:rPr lang="en-US" smtClean="0"/>
              <a:pPr>
                <a:defRPr/>
              </a:pPr>
              <a:t>19/05/2015</a:t>
            </a:fld>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13051785-0BEB-4945-8C0B-9E90CEEAE612}" type="slidenum">
              <a:rPr lang="en-US" smtClean="0"/>
              <a:pPr>
                <a:defRPr/>
              </a:pPr>
              <a:t>‹#›</a:t>
            </a:fld>
            <a:endParaRPr lang="en-US" dirty="0"/>
          </a:p>
        </p:txBody>
      </p:sp>
    </p:spTree>
    <p:extLst>
      <p:ext uri="{BB962C8B-B14F-4D97-AF65-F5344CB8AC3E}">
        <p14:creationId xmlns:p14="http://schemas.microsoft.com/office/powerpoint/2010/main" val="2368338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994488"/>
            <a:ext cx="7772400" cy="154368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3294276"/>
            <a:ext cx="7772400" cy="1700212"/>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1ABD6A01-86A9-49F6-9C96-D72DCC006384}" type="datetime1">
              <a:rPr lang="en-US" smtClean="0"/>
              <a:pPr>
                <a:defRPr/>
              </a:pPr>
              <a:t>19/05/2015</a:t>
            </a:fld>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CCAB4C65-4625-4176-86B1-B62DC40BD49B}" type="slidenum">
              <a:rPr lang="en-US" smtClean="0"/>
              <a:pPr>
                <a:defRPr/>
              </a:pPr>
              <a:t>‹#›</a:t>
            </a:fld>
            <a:endParaRPr lang="en-US" dirty="0"/>
          </a:p>
        </p:txBody>
      </p:sp>
    </p:spTree>
    <p:extLst>
      <p:ext uri="{BB962C8B-B14F-4D97-AF65-F5344CB8AC3E}">
        <p14:creationId xmlns:p14="http://schemas.microsoft.com/office/powerpoint/2010/main" val="583920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813560"/>
            <a:ext cx="4038600" cy="51294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813560"/>
            <a:ext cx="4038600" cy="51294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pPr>
              <a:defRPr/>
            </a:pPr>
            <a:fld id="{73E9A7A8-B45D-4380-8A23-55386E52A134}" type="datetime1">
              <a:rPr lang="en-US" smtClean="0"/>
              <a:pPr>
                <a:defRPr/>
              </a:pPr>
              <a:t>19/05/2015</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E416E94B-16E2-47EC-9A21-73C20C5F8454}" type="slidenum">
              <a:rPr lang="en-US" smtClean="0"/>
              <a:pPr>
                <a:defRPr/>
              </a:pPr>
              <a:t>‹#›</a:t>
            </a:fld>
            <a:endParaRPr lang="en-US" dirty="0"/>
          </a:p>
        </p:txBody>
      </p:sp>
    </p:spTree>
    <p:extLst>
      <p:ext uri="{BB962C8B-B14F-4D97-AF65-F5344CB8AC3E}">
        <p14:creationId xmlns:p14="http://schemas.microsoft.com/office/powerpoint/2010/main" val="2313055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739796"/>
            <a:ext cx="4040188" cy="725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64860"/>
            <a:ext cx="4040188" cy="447812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8" y="1739796"/>
            <a:ext cx="4041775" cy="725064"/>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8" y="2464860"/>
            <a:ext cx="4041775" cy="447812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pPr>
              <a:defRPr/>
            </a:pPr>
            <a:fld id="{52352EF2-6664-43EB-AB36-4EE5C4A78C9A}" type="datetime1">
              <a:rPr lang="en-US" smtClean="0"/>
              <a:pPr>
                <a:defRPr/>
              </a:pPr>
              <a:t>19/05/2015</a:t>
            </a:fld>
            <a:endParaRPr lang="en-US" dirty="0"/>
          </a:p>
        </p:txBody>
      </p:sp>
      <p:sp>
        <p:nvSpPr>
          <p:cNvPr id="8" name="Footer Placeholder 7"/>
          <p:cNvSpPr>
            <a:spLocks noGrp="1"/>
          </p:cNvSpPr>
          <p:nvPr>
            <p:ph type="ftr" sz="quarter" idx="11"/>
          </p:nvPr>
        </p:nvSpPr>
        <p:spPr/>
        <p:txBody>
          <a:bodyPr/>
          <a:lstStyle/>
          <a:p>
            <a:pPr>
              <a:defRPr/>
            </a:pPr>
            <a:endParaRPr lang="en-US" dirty="0"/>
          </a:p>
        </p:txBody>
      </p:sp>
      <p:sp>
        <p:nvSpPr>
          <p:cNvPr id="9" name="Slide Number Placeholder 8"/>
          <p:cNvSpPr>
            <a:spLocks noGrp="1"/>
          </p:cNvSpPr>
          <p:nvPr>
            <p:ph type="sldNum" sz="quarter" idx="12"/>
          </p:nvPr>
        </p:nvSpPr>
        <p:spPr/>
        <p:txBody>
          <a:bodyPr/>
          <a:lstStyle/>
          <a:p>
            <a:pPr>
              <a:defRPr/>
            </a:pPr>
            <a:fld id="{71B2F573-73D1-4511-BEC6-70A5786ED24F}" type="slidenum">
              <a:rPr lang="en-US" smtClean="0"/>
              <a:pPr>
                <a:defRPr/>
              </a:pPr>
              <a:t>‹#›</a:t>
            </a:fld>
            <a:endParaRPr lang="en-US" dirty="0"/>
          </a:p>
        </p:txBody>
      </p:sp>
    </p:spTree>
    <p:extLst>
      <p:ext uri="{BB962C8B-B14F-4D97-AF65-F5344CB8AC3E}">
        <p14:creationId xmlns:p14="http://schemas.microsoft.com/office/powerpoint/2010/main" val="2015595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a:defRPr/>
            </a:pPr>
            <a:fld id="{ACA94263-6C1E-4977-8AAE-D0056B22A1D1}" type="datetime1">
              <a:rPr lang="en-US" smtClean="0"/>
              <a:pPr>
                <a:defRPr/>
              </a:pPr>
              <a:t>19/05/2015</a:t>
            </a:fld>
            <a:endParaRPr lang="en-US" dirty="0"/>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064D2D72-CB55-45AF-B012-ED79B45BF030}" type="slidenum">
              <a:rPr lang="en-US" smtClean="0"/>
              <a:pPr>
                <a:defRPr/>
              </a:pPr>
              <a:t>‹#›</a:t>
            </a:fld>
            <a:endParaRPr lang="en-US" dirty="0"/>
          </a:p>
        </p:txBody>
      </p:sp>
    </p:spTree>
    <p:extLst>
      <p:ext uri="{BB962C8B-B14F-4D97-AF65-F5344CB8AC3E}">
        <p14:creationId xmlns:p14="http://schemas.microsoft.com/office/powerpoint/2010/main" val="170336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ED12233B-F442-4977-B210-94B3804F5682}" type="datetime1">
              <a:rPr lang="en-US" smtClean="0"/>
              <a:pPr>
                <a:defRPr/>
              </a:pPr>
              <a:t>19/05/2015</a:t>
            </a:fld>
            <a:endParaRPr lang="en-US" dirty="0"/>
          </a:p>
        </p:txBody>
      </p:sp>
      <p:sp>
        <p:nvSpPr>
          <p:cNvPr id="3" name="Footer Placeholder 2"/>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pPr>
              <a:defRPr/>
            </a:pPr>
            <a:fld id="{0071CFD8-9E23-4705-9455-E0D274A2DDD1}" type="slidenum">
              <a:rPr lang="en-US" smtClean="0"/>
              <a:pPr>
                <a:defRPr/>
              </a:pPr>
              <a:t>‹#›</a:t>
            </a:fld>
            <a:endParaRPr lang="en-US" dirty="0"/>
          </a:p>
        </p:txBody>
      </p:sp>
    </p:spTree>
    <p:extLst>
      <p:ext uri="{BB962C8B-B14F-4D97-AF65-F5344CB8AC3E}">
        <p14:creationId xmlns:p14="http://schemas.microsoft.com/office/powerpoint/2010/main" val="2551496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309457"/>
            <a:ext cx="3008313" cy="131699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309458"/>
            <a:ext cx="5111750" cy="663352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3" y="1626448"/>
            <a:ext cx="3008313" cy="531653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8769AB04-1FB3-4750-94A0-485995EB140E}" type="datetime1">
              <a:rPr lang="en-US" smtClean="0"/>
              <a:pPr>
                <a:defRPr/>
              </a:pPr>
              <a:t>19/05/2015</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2F1A5EAF-011E-4B20-8E53-6DC91C0EBC4F}" type="slidenum">
              <a:rPr lang="en-US" smtClean="0"/>
              <a:pPr>
                <a:defRPr/>
              </a:pPr>
              <a:t>‹#›</a:t>
            </a:fld>
            <a:endParaRPr lang="en-US" dirty="0"/>
          </a:p>
        </p:txBody>
      </p:sp>
    </p:spTree>
    <p:extLst>
      <p:ext uri="{BB962C8B-B14F-4D97-AF65-F5344CB8AC3E}">
        <p14:creationId xmlns:p14="http://schemas.microsoft.com/office/powerpoint/2010/main" val="58934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5440681"/>
            <a:ext cx="5486400" cy="642303"/>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94478"/>
            <a:ext cx="5486400" cy="466344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6082984"/>
            <a:ext cx="5486400" cy="91217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B40D0B39-C187-4369-8DBB-BCE73CE0074D}" type="datetime1">
              <a:rPr lang="en-US" smtClean="0"/>
              <a:pPr>
                <a:defRPr/>
              </a:pPr>
              <a:t>19/05/2015</a:t>
            </a:fld>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39CAD4B2-2694-4EC4-989B-34C6957F99C1}" type="slidenum">
              <a:rPr lang="en-US" smtClean="0"/>
              <a:pPr>
                <a:defRPr/>
              </a:pPr>
              <a:t>‹#›</a:t>
            </a:fld>
            <a:endParaRPr lang="en-US" dirty="0"/>
          </a:p>
        </p:txBody>
      </p:sp>
    </p:spTree>
    <p:extLst>
      <p:ext uri="{BB962C8B-B14F-4D97-AF65-F5344CB8AC3E}">
        <p14:creationId xmlns:p14="http://schemas.microsoft.com/office/powerpoint/2010/main" val="1413784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11256"/>
            <a:ext cx="8229600" cy="12954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813560"/>
            <a:ext cx="8229600" cy="51294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7203865"/>
            <a:ext cx="2133600" cy="413808"/>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EFA5B32B-2A9F-4B8A-8C3D-5BE293636476}" type="datetime1">
              <a:rPr lang="en-US" smtClean="0"/>
              <a:pPr>
                <a:defRPr/>
              </a:pPr>
              <a:t>19/05/2015</a:t>
            </a:fld>
            <a:endParaRPr lang="en-US" dirty="0"/>
          </a:p>
        </p:txBody>
      </p:sp>
      <p:sp>
        <p:nvSpPr>
          <p:cNvPr id="5" name="Footer Placeholder 4"/>
          <p:cNvSpPr>
            <a:spLocks noGrp="1"/>
          </p:cNvSpPr>
          <p:nvPr>
            <p:ph type="ftr" sz="quarter" idx="3"/>
          </p:nvPr>
        </p:nvSpPr>
        <p:spPr>
          <a:xfrm>
            <a:off x="3124200" y="7203865"/>
            <a:ext cx="2895600" cy="413808"/>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6553200" y="7203865"/>
            <a:ext cx="2133600" cy="413808"/>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CB46B72F-0CA3-4BEF-91F7-2BD245BCDEFE}" type="slidenum">
              <a:rPr lang="en-US" smtClean="0"/>
              <a:pPr>
                <a:defRPr/>
              </a:pPr>
              <a:t>‹#›</a:t>
            </a:fld>
            <a:endParaRPr lang="en-US" dirty="0"/>
          </a:p>
        </p:txBody>
      </p:sp>
    </p:spTree>
    <p:extLst>
      <p:ext uri="{BB962C8B-B14F-4D97-AF65-F5344CB8AC3E}">
        <p14:creationId xmlns:p14="http://schemas.microsoft.com/office/powerpoint/2010/main" val="40889843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image" Target="../media/image65.png"/><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2" Type="http://schemas.openxmlformats.org/officeDocument/2006/relationships/image" Target="../media/image66.png"/><Relationship Id="rId1" Type="http://schemas.openxmlformats.org/officeDocument/2006/relationships/slideLayout" Target="../slideLayouts/slideLayout6.xml"/></Relationships>
</file>

<file path=ppt/slides/_rels/slide102.xml.rels><?xml version="1.0" encoding="UTF-8" standalone="yes"?>
<Relationships xmlns="http://schemas.openxmlformats.org/package/2006/relationships"><Relationship Id="rId2" Type="http://schemas.openxmlformats.org/officeDocument/2006/relationships/image" Target="../media/image67.png"/><Relationship Id="rId1" Type="http://schemas.openxmlformats.org/officeDocument/2006/relationships/slideLayout" Target="../slideLayouts/slideLayout6.xml"/></Relationships>
</file>

<file path=ppt/slides/_rels/slide103.xml.rels><?xml version="1.0" encoding="UTF-8" standalone="yes"?>
<Relationships xmlns="http://schemas.openxmlformats.org/package/2006/relationships"><Relationship Id="rId2" Type="http://schemas.openxmlformats.org/officeDocument/2006/relationships/image" Target="../media/image68.png"/><Relationship Id="rId1" Type="http://schemas.openxmlformats.org/officeDocument/2006/relationships/slideLayout" Target="../slideLayouts/slideLayout6.xml"/></Relationships>
</file>

<file path=ppt/slides/_rels/slide104.xml.rels><?xml version="1.0" encoding="UTF-8" standalone="yes"?>
<Relationships xmlns="http://schemas.openxmlformats.org/package/2006/relationships"><Relationship Id="rId2" Type="http://schemas.openxmlformats.org/officeDocument/2006/relationships/image" Target="../media/image69.png"/><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2" Type="http://schemas.openxmlformats.org/officeDocument/2006/relationships/image" Target="../media/image70.png"/><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2" Type="http://schemas.openxmlformats.org/officeDocument/2006/relationships/image" Target="../media/image71.png"/><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2" Type="http://schemas.openxmlformats.org/officeDocument/2006/relationships/image" Target="../media/image72.png"/><Relationship Id="rId1" Type="http://schemas.openxmlformats.org/officeDocument/2006/relationships/slideLayout" Target="../slideLayouts/slideLayout6.xml"/></Relationships>
</file>

<file path=ppt/slides/_rels/slide108.xml.rels><?xml version="1.0" encoding="UTF-8" standalone="yes"?>
<Relationships xmlns="http://schemas.openxmlformats.org/package/2006/relationships"><Relationship Id="rId2" Type="http://schemas.openxmlformats.org/officeDocument/2006/relationships/image" Target="../media/image73.png"/><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2" Type="http://schemas.openxmlformats.org/officeDocument/2006/relationships/image" Target="../media/image7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image" Target="../media/image75.png"/><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2" Type="http://schemas.openxmlformats.org/officeDocument/2006/relationships/image" Target="../media/image76.png"/><Relationship Id="rId1" Type="http://schemas.openxmlformats.org/officeDocument/2006/relationships/slideLayout" Target="../slideLayouts/slideLayout6.xml"/></Relationships>
</file>

<file path=ppt/slides/_rels/slide112.xml.rels><?xml version="1.0" encoding="UTF-8" standalone="yes"?>
<Relationships xmlns="http://schemas.openxmlformats.org/package/2006/relationships"><Relationship Id="rId2" Type="http://schemas.openxmlformats.org/officeDocument/2006/relationships/image" Target="../media/image77.png"/><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2" Type="http://schemas.openxmlformats.org/officeDocument/2006/relationships/image" Target="../media/image78.png"/><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image" Target="../media/image46.emf"/><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6.xml"/></Relationships>
</file>

<file path=ppt/slides/_rels/slide87.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6.xml"/></Relationships>
</file>

<file path=ppt/slides/_rels/slide88.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6.xml"/></Relationships>
</file>

<file path=ppt/slides/_rels/slide92.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6.xml"/></Relationships>
</file>

<file path=ppt/slides/_rels/slide94.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6.xml"/></Relationships>
</file>

<file path=ppt/slides/_rels/slide96.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image" Target="../media/image60.png"/><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image" Target="../media/image62.png"/><Relationship Id="rId1" Type="http://schemas.openxmlformats.org/officeDocument/2006/relationships/slideLayout" Target="../slideLayouts/slideLayout6.xml"/></Relationships>
</file>

<file path=ppt/slides/_rels/slide99.xml.rels><?xml version="1.0" encoding="UTF-8" standalone="yes"?>
<Relationships xmlns="http://schemas.openxmlformats.org/package/2006/relationships"><Relationship Id="rId2" Type="http://schemas.openxmlformats.org/officeDocument/2006/relationships/image" Target="../media/image6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66800" y="604520"/>
            <a:ext cx="7391400" cy="6563360"/>
          </a:xfrm>
        </p:spPr>
        <p:txBody>
          <a:bodyPr/>
          <a:lstStyle/>
          <a:p>
            <a:endParaRPr lang="en-US" dirty="0" smtClean="0"/>
          </a:p>
          <a:p>
            <a:endParaRPr lang="en-US" dirty="0" smtClean="0"/>
          </a:p>
          <a:p>
            <a:r>
              <a:rPr lang="en-US" b="1" dirty="0" smtClean="0">
                <a:solidFill>
                  <a:schemeClr val="tx1"/>
                </a:solidFill>
              </a:rPr>
              <a:t>“Power Station Management”</a:t>
            </a:r>
          </a:p>
          <a:p>
            <a:endParaRPr lang="en-US" b="1" dirty="0">
              <a:solidFill>
                <a:schemeClr val="tx1"/>
              </a:solidFill>
            </a:endParaRPr>
          </a:p>
          <a:p>
            <a:endParaRPr lang="en-US" b="1" dirty="0">
              <a:solidFill>
                <a:schemeClr val="tx1"/>
              </a:solidFill>
            </a:endParaRPr>
          </a:p>
          <a:p>
            <a:r>
              <a:rPr lang="en-US" sz="2400" dirty="0" smtClean="0">
                <a:solidFill>
                  <a:schemeClr val="tx1"/>
                </a:solidFill>
                <a:latin typeface="Times New Roman" pitchFamily="18" charset="0"/>
                <a:cs typeface="Times New Roman" pitchFamily="18" charset="0"/>
              </a:rPr>
              <a:t>         Presented By:-</a:t>
            </a:r>
          </a:p>
          <a:p>
            <a:r>
              <a:rPr lang="en-US" sz="2400" dirty="0" smtClean="0">
                <a:solidFill>
                  <a:schemeClr val="tx1"/>
                </a:solidFill>
                <a:latin typeface="Times New Roman" pitchFamily="18" charset="0"/>
                <a:cs typeface="Times New Roman" pitchFamily="18" charset="0"/>
              </a:rPr>
              <a:t>                                             </a:t>
            </a:r>
            <a:r>
              <a:rPr lang="en-US" sz="2400" dirty="0" err="1" smtClean="0">
                <a:solidFill>
                  <a:schemeClr val="tx1"/>
                </a:solidFill>
                <a:latin typeface="Times New Roman" pitchFamily="18" charset="0"/>
                <a:cs typeface="Times New Roman" pitchFamily="18" charset="0"/>
              </a:rPr>
              <a:t>Nagode</a:t>
            </a:r>
            <a:r>
              <a:rPr lang="en-US" sz="2400" dirty="0" smtClean="0">
                <a:solidFill>
                  <a:schemeClr val="tx1"/>
                </a:solidFill>
                <a:latin typeface="Times New Roman" pitchFamily="18" charset="0"/>
                <a:cs typeface="Times New Roman" pitchFamily="18" charset="0"/>
              </a:rPr>
              <a:t>  </a:t>
            </a:r>
            <a:r>
              <a:rPr lang="en-US" sz="2400" dirty="0" err="1" smtClean="0">
                <a:solidFill>
                  <a:schemeClr val="tx1"/>
                </a:solidFill>
                <a:latin typeface="Times New Roman" pitchFamily="18" charset="0"/>
                <a:cs typeface="Times New Roman" pitchFamily="18" charset="0"/>
              </a:rPr>
              <a:t>Sandip</a:t>
            </a:r>
            <a:r>
              <a:rPr lang="en-US" sz="2400" dirty="0" smtClean="0">
                <a:solidFill>
                  <a:schemeClr val="tx1"/>
                </a:solidFill>
                <a:latin typeface="Times New Roman" pitchFamily="18" charset="0"/>
                <a:cs typeface="Times New Roman" pitchFamily="18" charset="0"/>
              </a:rPr>
              <a:t> </a:t>
            </a:r>
            <a:r>
              <a:rPr lang="en-US" sz="2400" smtClean="0">
                <a:solidFill>
                  <a:schemeClr val="tx1"/>
                </a:solidFill>
                <a:latin typeface="Times New Roman" pitchFamily="18" charset="0"/>
                <a:cs typeface="Times New Roman" pitchFamily="18" charset="0"/>
              </a:rPr>
              <a:t>Dattatray</a:t>
            </a:r>
            <a:endParaRPr lang="en-US" sz="2400" dirty="0" smtClean="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val="2863590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9080"/>
            <a:ext cx="8229600" cy="6683905"/>
          </a:xfrm>
        </p:spPr>
        <p:txBody>
          <a:bodyPr>
            <a:normAutofit/>
          </a:bodyPr>
          <a:lstStyle/>
          <a:p>
            <a:pPr>
              <a:buFont typeface="Wingdings" pitchFamily="2" charset="2"/>
              <a:buChar char="Ø"/>
            </a:pPr>
            <a:r>
              <a:rPr lang="en-US" sz="2000" b="1" dirty="0">
                <a:latin typeface="Times New Roman" pitchFamily="18" charset="0"/>
                <a:cs typeface="Times New Roman" pitchFamily="18" charset="0"/>
              </a:rPr>
              <a:t>1.4.2 </a:t>
            </a:r>
            <a:r>
              <a:rPr lang="en-US" sz="2400" b="1" dirty="0">
                <a:latin typeface="Times New Roman" pitchFamily="18" charset="0"/>
                <a:cs typeface="Times New Roman" pitchFamily="18" charset="0"/>
              </a:rPr>
              <a:t>Software</a:t>
            </a:r>
            <a:endParaRPr lang="en-IN" sz="2400" dirty="0">
              <a:latin typeface="Times New Roman" pitchFamily="18" charset="0"/>
              <a:cs typeface="Times New Roman" pitchFamily="18" charset="0"/>
            </a:endParaRPr>
          </a:p>
          <a:p>
            <a:pPr>
              <a:buFont typeface="Wingdings" pitchFamily="2" charset="2"/>
              <a:buChar char="Ø"/>
            </a:pPr>
            <a:r>
              <a:rPr lang="en-US" sz="2000" b="1" dirty="0">
                <a:latin typeface="Times New Roman" pitchFamily="18" charset="0"/>
                <a:cs typeface="Times New Roman" pitchFamily="18" charset="0"/>
              </a:rPr>
              <a:t>	1.4.2.1 Client</a:t>
            </a:r>
            <a:endParaRPr lang="en-IN" sz="2000" dirty="0">
              <a:latin typeface="Times New Roman" pitchFamily="18" charset="0"/>
              <a:cs typeface="Times New Roman" pitchFamily="18" charset="0"/>
            </a:endParaRPr>
          </a:p>
          <a:p>
            <a:pPr lvl="0">
              <a:buFont typeface="Wingdings" pitchFamily="2" charset="2"/>
              <a:buChar char="Ø"/>
            </a:pPr>
            <a:r>
              <a:rPr lang="en-US" sz="2000" dirty="0">
                <a:latin typeface="Times New Roman" pitchFamily="18" charset="0"/>
                <a:cs typeface="Times New Roman" pitchFamily="18" charset="0"/>
              </a:rPr>
              <a:t>Any Modern Browser after I.E 5.0</a:t>
            </a:r>
            <a:endParaRPr lang="en-IN" sz="2000" dirty="0">
              <a:latin typeface="Times New Roman" pitchFamily="18" charset="0"/>
              <a:cs typeface="Times New Roman" pitchFamily="18" charset="0"/>
            </a:endParaRPr>
          </a:p>
          <a:p>
            <a:pPr>
              <a:buFont typeface="Wingdings" pitchFamily="2" charset="2"/>
              <a:buChar char="Ø"/>
            </a:pPr>
            <a:r>
              <a:rPr lang="en-US" sz="2000" dirty="0">
                <a:latin typeface="Times New Roman" pitchFamily="18" charset="0"/>
                <a:cs typeface="Times New Roman" pitchFamily="18" charset="0"/>
              </a:rPr>
              <a:t>         </a:t>
            </a:r>
            <a:r>
              <a:rPr lang="en-US" sz="2000" b="1" dirty="0">
                <a:latin typeface="Times New Roman" pitchFamily="18" charset="0"/>
                <a:cs typeface="Times New Roman" pitchFamily="18" charset="0"/>
              </a:rPr>
              <a:t>1.4.2.2 </a:t>
            </a:r>
            <a:r>
              <a:rPr lang="en-US" sz="2400" b="1" dirty="0">
                <a:latin typeface="Times New Roman" pitchFamily="18" charset="0"/>
                <a:cs typeface="Times New Roman" pitchFamily="18" charset="0"/>
              </a:rPr>
              <a:t>Server</a:t>
            </a:r>
            <a:endParaRPr lang="en-IN" sz="2400" dirty="0">
              <a:latin typeface="Times New Roman" pitchFamily="18" charset="0"/>
              <a:cs typeface="Times New Roman" pitchFamily="18" charset="0"/>
            </a:endParaRPr>
          </a:p>
          <a:p>
            <a:pPr lvl="0">
              <a:buFont typeface="Wingdings" pitchFamily="2" charset="2"/>
              <a:buChar char="Ø"/>
            </a:pPr>
            <a:r>
              <a:rPr lang="en-US" sz="2000" dirty="0">
                <a:latin typeface="Times New Roman" pitchFamily="18" charset="0"/>
                <a:cs typeface="Times New Roman" pitchFamily="18" charset="0"/>
              </a:rPr>
              <a:t>Operating System (any one of the following)</a:t>
            </a:r>
            <a:endParaRPr lang="en-IN" sz="2000" dirty="0">
              <a:latin typeface="Times New Roman" pitchFamily="18" charset="0"/>
              <a:cs typeface="Times New Roman" pitchFamily="18" charset="0"/>
            </a:endParaRPr>
          </a:p>
          <a:p>
            <a:pPr lvl="2">
              <a:buFont typeface="Wingdings" pitchFamily="2" charset="2"/>
              <a:buChar char="Ø"/>
            </a:pPr>
            <a:r>
              <a:rPr lang="en-US" sz="2000" dirty="0">
                <a:latin typeface="Times New Roman" pitchFamily="18" charset="0"/>
                <a:cs typeface="Times New Roman" pitchFamily="18" charset="0"/>
              </a:rPr>
              <a:t>Windows 2000.</a:t>
            </a:r>
            <a:endParaRPr lang="en-IN" sz="2000" dirty="0">
              <a:latin typeface="Times New Roman" pitchFamily="18" charset="0"/>
              <a:cs typeface="Times New Roman" pitchFamily="18" charset="0"/>
            </a:endParaRPr>
          </a:p>
          <a:p>
            <a:pPr lvl="2">
              <a:buFont typeface="Wingdings" pitchFamily="2" charset="2"/>
              <a:buChar char="Ø"/>
            </a:pPr>
            <a:r>
              <a:rPr lang="en-US" sz="2000" dirty="0">
                <a:latin typeface="Times New Roman" pitchFamily="18" charset="0"/>
                <a:cs typeface="Times New Roman" pitchFamily="18" charset="0"/>
              </a:rPr>
              <a:t>Windows XP(Service Pack 2) Or Above</a:t>
            </a:r>
            <a:endParaRPr lang="en-IN" sz="2000" dirty="0">
              <a:latin typeface="Times New Roman" pitchFamily="18" charset="0"/>
              <a:cs typeface="Times New Roman" pitchFamily="18" charset="0"/>
            </a:endParaRPr>
          </a:p>
          <a:p>
            <a:pPr lvl="0">
              <a:buFont typeface="Wingdings" pitchFamily="2" charset="2"/>
              <a:buChar char="Ø"/>
            </a:pPr>
            <a:r>
              <a:rPr lang="en-US" sz="2000" dirty="0">
                <a:latin typeface="Times New Roman" pitchFamily="18" charset="0"/>
                <a:cs typeface="Times New Roman" pitchFamily="18" charset="0"/>
              </a:rPr>
              <a:t>Microsoft Dot NET Framework 3.0 or above</a:t>
            </a:r>
            <a:endParaRPr lang="en-IN" sz="2000" dirty="0">
              <a:latin typeface="Times New Roman" pitchFamily="18" charset="0"/>
              <a:cs typeface="Times New Roman" pitchFamily="18" charset="0"/>
            </a:endParaRPr>
          </a:p>
          <a:p>
            <a:pPr lvl="0">
              <a:buFont typeface="Wingdings" pitchFamily="2" charset="2"/>
              <a:buChar char="Ø"/>
            </a:pPr>
            <a:r>
              <a:rPr lang="en-US" sz="2000" dirty="0">
                <a:latin typeface="Times New Roman" pitchFamily="18" charset="0"/>
                <a:cs typeface="Times New Roman" pitchFamily="18" charset="0"/>
              </a:rPr>
              <a:t>Browser (Any Modern browser after I.E. 5.0)</a:t>
            </a:r>
            <a:endParaRPr lang="en-IN" sz="2000" dirty="0">
              <a:latin typeface="Times New Roman" pitchFamily="18" charset="0"/>
              <a:cs typeface="Times New Roman" pitchFamily="18" charset="0"/>
            </a:endParaRPr>
          </a:p>
          <a:p>
            <a:pPr>
              <a:buFont typeface="Wingdings" pitchFamily="2" charset="2"/>
              <a:buChar char="Ø"/>
            </a:pPr>
            <a:endParaRPr lang="en-IN" sz="3600" dirty="0"/>
          </a:p>
        </p:txBody>
      </p:sp>
    </p:spTree>
    <p:extLst>
      <p:ext uri="{BB962C8B-B14F-4D97-AF65-F5344CB8AC3E}">
        <p14:creationId xmlns:p14="http://schemas.microsoft.com/office/powerpoint/2010/main" val="2154321354"/>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304800" y="152400"/>
            <a:ext cx="4191000" cy="466446"/>
          </a:xfrm>
        </p:spPr>
        <p:txBody>
          <a:bodyPr>
            <a:normAutofit/>
          </a:bodyPr>
          <a:lstStyle/>
          <a:p>
            <a:r>
              <a:rPr lang="en-US" sz="1800" b="1" dirty="0"/>
              <a:t> Generate Bill:-</a:t>
            </a:r>
            <a:endParaRPr lang="en-US" sz="1800" dirty="0"/>
          </a:p>
        </p:txBody>
      </p:sp>
      <p:pic>
        <p:nvPicPr>
          <p:cNvPr id="68610"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609600"/>
            <a:ext cx="8534400" cy="670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67748248"/>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897784"/>
          </a:xfrm>
        </p:spPr>
        <p:txBody>
          <a:bodyPr>
            <a:normAutofit/>
          </a:bodyPr>
          <a:lstStyle/>
          <a:p>
            <a:r>
              <a:rPr lang="en-US" sz="1800" b="1" dirty="0"/>
              <a:t> </a:t>
            </a:r>
            <a:r>
              <a:rPr lang="en-US" sz="1800" b="1" u="sng" dirty="0"/>
              <a:t>Admin </a:t>
            </a:r>
            <a:r>
              <a:rPr lang="en-US" sz="1800" b="1" u="sng" dirty="0" smtClean="0"/>
              <a:t>Report</a:t>
            </a:r>
            <a:br>
              <a:rPr lang="en-US" sz="1800" b="1" u="sng" dirty="0" smtClean="0"/>
            </a:br>
            <a:r>
              <a:rPr lang="en-US" sz="1600" dirty="0" err="1"/>
              <a:t>Report</a:t>
            </a:r>
            <a:r>
              <a:rPr lang="en-US" sz="1600" dirty="0"/>
              <a:t> Panel :-</a:t>
            </a:r>
          </a:p>
        </p:txBody>
      </p:sp>
      <p:pic>
        <p:nvPicPr>
          <p:cNvPr id="4" name="Picture 3"/>
          <p:cNvPicPr/>
          <p:nvPr/>
        </p:nvPicPr>
        <p:blipFill>
          <a:blip r:embed="rId2"/>
          <a:stretch>
            <a:fillRect/>
          </a:stretch>
        </p:blipFill>
        <p:spPr>
          <a:xfrm>
            <a:off x="220988" y="1032415"/>
            <a:ext cx="8702025" cy="6511385"/>
          </a:xfrm>
          <a:prstGeom prst="rect">
            <a:avLst/>
          </a:prstGeom>
        </p:spPr>
      </p:pic>
    </p:spTree>
    <p:extLst>
      <p:ext uri="{BB962C8B-B14F-4D97-AF65-F5344CB8AC3E}">
        <p14:creationId xmlns:p14="http://schemas.microsoft.com/office/powerpoint/2010/main" val="454522238"/>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6740236" cy="897784"/>
          </a:xfrm>
        </p:spPr>
        <p:txBody>
          <a:bodyPr>
            <a:normAutofit/>
          </a:bodyPr>
          <a:lstStyle/>
          <a:p>
            <a:r>
              <a:rPr lang="en-US" sz="1800" b="1" dirty="0" err="1"/>
              <a:t>MeterNo</a:t>
            </a:r>
            <a:r>
              <a:rPr lang="en-US" sz="1800" b="1" dirty="0"/>
              <a:t> Wise Report :</a:t>
            </a:r>
            <a:r>
              <a:rPr lang="en-US" sz="1600" b="1" dirty="0"/>
              <a:t/>
            </a:r>
            <a:br>
              <a:rPr lang="en-US" sz="1600" b="1" dirty="0"/>
            </a:br>
            <a:endParaRPr lang="en-US" sz="1600" b="1" dirty="0"/>
          </a:p>
        </p:txBody>
      </p:sp>
      <p:pic>
        <p:nvPicPr>
          <p:cNvPr id="4" name="Picture 3" descr="C:\Users\TECHNO-2\Desktop\paint\paint.png"/>
          <p:cNvPicPr/>
          <p:nvPr/>
        </p:nvPicPr>
        <p:blipFill>
          <a:blip r:embed="rId2"/>
          <a:srcRect/>
          <a:stretch>
            <a:fillRect/>
          </a:stretch>
        </p:blipFill>
        <p:spPr bwMode="auto">
          <a:xfrm>
            <a:off x="220988" y="990600"/>
            <a:ext cx="8702025" cy="6565567"/>
          </a:xfrm>
          <a:prstGeom prst="rect">
            <a:avLst/>
          </a:prstGeom>
          <a:noFill/>
          <a:ln w="9525">
            <a:noFill/>
            <a:miter lim="800000"/>
            <a:headEnd/>
            <a:tailEnd/>
          </a:ln>
        </p:spPr>
      </p:pic>
    </p:spTree>
    <p:extLst>
      <p:ext uri="{BB962C8B-B14F-4D97-AF65-F5344CB8AC3E}">
        <p14:creationId xmlns:p14="http://schemas.microsoft.com/office/powerpoint/2010/main" val="2925871070"/>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897784"/>
          </a:xfrm>
        </p:spPr>
        <p:txBody>
          <a:bodyPr>
            <a:normAutofit/>
          </a:bodyPr>
          <a:lstStyle/>
          <a:p>
            <a:r>
              <a:rPr lang="en-US" sz="2400" b="1" dirty="0" err="1"/>
              <a:t>Monthwise</a:t>
            </a:r>
            <a:r>
              <a:rPr lang="en-US" sz="2400" b="1" dirty="0"/>
              <a:t> Reading Report</a:t>
            </a:r>
            <a:endParaRPr lang="en-US" sz="2400" dirty="0"/>
          </a:p>
        </p:txBody>
      </p:sp>
      <p:pic>
        <p:nvPicPr>
          <p:cNvPr id="4" name="Picture 3"/>
          <p:cNvPicPr/>
          <p:nvPr/>
        </p:nvPicPr>
        <p:blipFill>
          <a:blip r:embed="rId2"/>
          <a:srcRect/>
          <a:stretch>
            <a:fillRect/>
          </a:stretch>
        </p:blipFill>
        <p:spPr bwMode="auto">
          <a:xfrm>
            <a:off x="220988" y="1125276"/>
            <a:ext cx="8702025" cy="6484683"/>
          </a:xfrm>
          <a:prstGeom prst="rect">
            <a:avLst/>
          </a:prstGeom>
          <a:noFill/>
          <a:ln w="9525">
            <a:noFill/>
            <a:miter lim="800000"/>
            <a:headEnd/>
            <a:tailEnd/>
          </a:ln>
        </p:spPr>
      </p:pic>
    </p:spTree>
    <p:extLst>
      <p:ext uri="{BB962C8B-B14F-4D97-AF65-F5344CB8AC3E}">
        <p14:creationId xmlns:p14="http://schemas.microsoft.com/office/powerpoint/2010/main" val="4272051644"/>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897784"/>
          </a:xfrm>
        </p:spPr>
        <p:txBody>
          <a:bodyPr>
            <a:normAutofit/>
          </a:bodyPr>
          <a:lstStyle/>
          <a:p>
            <a:r>
              <a:rPr lang="en-US" sz="2400" b="1" dirty="0" err="1"/>
              <a:t>Usagewise</a:t>
            </a:r>
            <a:r>
              <a:rPr lang="en-US" sz="2400" b="1" dirty="0"/>
              <a:t> Report</a:t>
            </a:r>
            <a:endParaRPr lang="en-US" sz="2400" dirty="0"/>
          </a:p>
        </p:txBody>
      </p:sp>
      <p:pic>
        <p:nvPicPr>
          <p:cNvPr id="4" name="Picture 3"/>
          <p:cNvPicPr/>
          <p:nvPr/>
        </p:nvPicPr>
        <p:blipFill>
          <a:blip r:embed="rId2"/>
          <a:srcRect/>
          <a:stretch>
            <a:fillRect/>
          </a:stretch>
        </p:blipFill>
        <p:spPr bwMode="auto">
          <a:xfrm>
            <a:off x="220988" y="1016413"/>
            <a:ext cx="8702025" cy="5739575"/>
          </a:xfrm>
          <a:prstGeom prst="rect">
            <a:avLst/>
          </a:prstGeom>
          <a:noFill/>
          <a:ln w="9525">
            <a:noFill/>
            <a:miter lim="800000"/>
            <a:headEnd/>
            <a:tailEnd/>
          </a:ln>
        </p:spPr>
      </p:pic>
    </p:spTree>
    <p:extLst>
      <p:ext uri="{BB962C8B-B14F-4D97-AF65-F5344CB8AC3E}">
        <p14:creationId xmlns:p14="http://schemas.microsoft.com/office/powerpoint/2010/main" val="482984113"/>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897784"/>
          </a:xfrm>
        </p:spPr>
        <p:txBody>
          <a:bodyPr>
            <a:normAutofit/>
          </a:bodyPr>
          <a:lstStyle/>
          <a:p>
            <a:r>
              <a:rPr lang="en-US" sz="2400" b="1" dirty="0"/>
              <a:t> Reading Analysis</a:t>
            </a:r>
            <a:endParaRPr lang="en-US" sz="2400" dirty="0"/>
          </a:p>
        </p:txBody>
      </p:sp>
      <p:pic>
        <p:nvPicPr>
          <p:cNvPr id="5" name="Picture 4" descr="C:\Users\TECHNO-2\Desktop\paint\Reading.png"/>
          <p:cNvPicPr/>
          <p:nvPr/>
        </p:nvPicPr>
        <p:blipFill>
          <a:blip r:embed="rId2"/>
          <a:srcRect/>
          <a:stretch>
            <a:fillRect/>
          </a:stretch>
        </p:blipFill>
        <p:spPr bwMode="auto">
          <a:xfrm>
            <a:off x="220988" y="929721"/>
            <a:ext cx="8702025" cy="6849206"/>
          </a:xfrm>
          <a:prstGeom prst="rect">
            <a:avLst/>
          </a:prstGeom>
          <a:noFill/>
          <a:ln w="9525">
            <a:noFill/>
            <a:miter lim="800000"/>
            <a:headEnd/>
            <a:tailEnd/>
          </a:ln>
        </p:spPr>
      </p:pic>
    </p:spTree>
    <p:extLst>
      <p:ext uri="{BB962C8B-B14F-4D97-AF65-F5344CB8AC3E}">
        <p14:creationId xmlns:p14="http://schemas.microsoft.com/office/powerpoint/2010/main" val="3757801136"/>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618846"/>
          </a:xfrm>
        </p:spPr>
        <p:txBody>
          <a:bodyPr>
            <a:normAutofit/>
          </a:bodyPr>
          <a:lstStyle/>
          <a:p>
            <a:r>
              <a:rPr lang="en-US" sz="1600" b="1" dirty="0"/>
              <a:t> </a:t>
            </a:r>
            <a:r>
              <a:rPr lang="en-US" sz="1600" dirty="0"/>
              <a:t/>
            </a:r>
            <a:br>
              <a:rPr lang="en-US" sz="1600" dirty="0"/>
            </a:br>
            <a:r>
              <a:rPr lang="en-US" sz="1800" b="1" dirty="0"/>
              <a:t>Give </a:t>
            </a:r>
            <a:r>
              <a:rPr lang="en-US" sz="1800" b="1" dirty="0" err="1"/>
              <a:t>Ans</a:t>
            </a:r>
            <a:r>
              <a:rPr lang="en-US" sz="1800" b="1" dirty="0"/>
              <a:t>:-</a:t>
            </a:r>
            <a:endParaRPr lang="en-US" sz="1600" dirty="0"/>
          </a:p>
        </p:txBody>
      </p:sp>
      <p:pic>
        <p:nvPicPr>
          <p:cNvPr id="75778"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1640840"/>
            <a:ext cx="6019800" cy="561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53131180"/>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897784"/>
          </a:xfrm>
        </p:spPr>
        <p:txBody>
          <a:bodyPr>
            <a:normAutofit/>
          </a:bodyPr>
          <a:lstStyle/>
          <a:p>
            <a:r>
              <a:rPr lang="en-US" sz="1600" b="1" dirty="0"/>
              <a:t> </a:t>
            </a:r>
            <a:r>
              <a:rPr lang="en-US" sz="1600" dirty="0"/>
              <a:t/>
            </a:r>
            <a:br>
              <a:rPr lang="en-US" sz="1600" dirty="0"/>
            </a:br>
            <a:r>
              <a:rPr lang="en-IN" sz="2000" b="1" dirty="0"/>
              <a:t>Employee View Customer Bill</a:t>
            </a:r>
            <a:endParaRPr lang="en-US" sz="1600" dirty="0"/>
          </a:p>
        </p:txBody>
      </p:sp>
      <p:pic>
        <p:nvPicPr>
          <p:cNvPr id="5" name="Picture 4" descr="C:\Users\TECHNO-2\Desktop\paint\Reading.png"/>
          <p:cNvPicPr/>
          <p:nvPr/>
        </p:nvPicPr>
        <p:blipFill>
          <a:blip r:embed="rId2"/>
          <a:srcRect/>
          <a:stretch>
            <a:fillRect/>
          </a:stretch>
        </p:blipFill>
        <p:spPr bwMode="auto">
          <a:xfrm>
            <a:off x="220988" y="1096243"/>
            <a:ext cx="8702025" cy="6515098"/>
          </a:xfrm>
          <a:prstGeom prst="rect">
            <a:avLst/>
          </a:prstGeom>
          <a:noFill/>
          <a:ln w="9525">
            <a:noFill/>
            <a:miter lim="800000"/>
            <a:headEnd/>
            <a:tailEnd/>
          </a:ln>
        </p:spPr>
      </p:pic>
    </p:spTree>
    <p:extLst>
      <p:ext uri="{BB962C8B-B14F-4D97-AF65-F5344CB8AC3E}">
        <p14:creationId xmlns:p14="http://schemas.microsoft.com/office/powerpoint/2010/main" val="296419470"/>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79344"/>
          </a:xfrm>
        </p:spPr>
        <p:txBody>
          <a:bodyPr>
            <a:normAutofit fontScale="90000"/>
          </a:bodyPr>
          <a:lstStyle/>
          <a:p>
            <a:r>
              <a:rPr lang="en-US" sz="2800" b="1" dirty="0"/>
              <a:t>Feedbacks Report</a:t>
            </a:r>
            <a:r>
              <a:rPr lang="en-US" dirty="0"/>
              <a:t/>
            </a:r>
            <a:br>
              <a:rPr lang="en-US" dirty="0"/>
            </a:br>
            <a:endParaRPr lang="en-US" dirty="0"/>
          </a:p>
        </p:txBody>
      </p:sp>
      <p:pic>
        <p:nvPicPr>
          <p:cNvPr id="3" name="Picture 2" descr="C:\Users\TECHNO-2\Desktop\paint\feedback.png"/>
          <p:cNvPicPr/>
          <p:nvPr/>
        </p:nvPicPr>
        <p:blipFill>
          <a:blip r:embed="rId2"/>
          <a:srcRect/>
          <a:stretch>
            <a:fillRect/>
          </a:stretch>
        </p:blipFill>
        <p:spPr bwMode="auto">
          <a:xfrm>
            <a:off x="220988" y="630508"/>
            <a:ext cx="8702025" cy="6511385"/>
          </a:xfrm>
          <a:prstGeom prst="rect">
            <a:avLst/>
          </a:prstGeom>
          <a:noFill/>
          <a:ln w="9525">
            <a:noFill/>
            <a:miter lim="800000"/>
            <a:headEnd/>
            <a:tailEnd/>
          </a:ln>
        </p:spPr>
      </p:pic>
    </p:spTree>
    <p:extLst>
      <p:ext uri="{BB962C8B-B14F-4D97-AF65-F5344CB8AC3E}">
        <p14:creationId xmlns:p14="http://schemas.microsoft.com/office/powerpoint/2010/main" val="1302026903"/>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43000" y="228600"/>
            <a:ext cx="2518638" cy="369332"/>
          </a:xfrm>
          <a:prstGeom prst="rect">
            <a:avLst/>
          </a:prstGeom>
        </p:spPr>
        <p:txBody>
          <a:bodyPr wrap="none">
            <a:spAutoFit/>
          </a:bodyPr>
          <a:lstStyle/>
          <a:p>
            <a:r>
              <a:rPr lang="en-US" b="1" dirty="0"/>
              <a:t>Queries by Customer</a:t>
            </a:r>
            <a:endParaRPr lang="en-US" dirty="0"/>
          </a:p>
        </p:txBody>
      </p:sp>
      <p:pic>
        <p:nvPicPr>
          <p:cNvPr id="4" name="Picture 3" descr="C:\Users\TECHNO-2\Desktop\paint\query.png"/>
          <p:cNvPicPr/>
          <p:nvPr/>
        </p:nvPicPr>
        <p:blipFill>
          <a:blip r:embed="rId2"/>
          <a:srcRect/>
          <a:stretch>
            <a:fillRect/>
          </a:stretch>
        </p:blipFill>
        <p:spPr bwMode="auto">
          <a:xfrm>
            <a:off x="220988" y="869820"/>
            <a:ext cx="8702025" cy="6597780"/>
          </a:xfrm>
          <a:prstGeom prst="rect">
            <a:avLst/>
          </a:prstGeom>
          <a:noFill/>
          <a:ln w="9525">
            <a:noFill/>
            <a:miter lim="800000"/>
            <a:headEnd/>
            <a:tailEnd/>
          </a:ln>
        </p:spPr>
      </p:pic>
    </p:spTree>
    <p:extLst>
      <p:ext uri="{BB962C8B-B14F-4D97-AF65-F5344CB8AC3E}">
        <p14:creationId xmlns:p14="http://schemas.microsoft.com/office/powerpoint/2010/main" val="2809810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552344"/>
          </a:xfrm>
        </p:spPr>
        <p:txBody>
          <a:bodyPr>
            <a:noAutofit/>
          </a:bodyPr>
          <a:lstStyle/>
          <a:p>
            <a:r>
              <a:rPr lang="en-US" sz="3600" dirty="0" smtClean="0">
                <a:latin typeface="Times New Roman" pitchFamily="18" charset="0"/>
                <a:cs typeface="Times New Roman" pitchFamily="18" charset="0"/>
              </a:rPr>
              <a:t>Proposed System</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a:xfrm>
            <a:off x="457200" y="863600"/>
            <a:ext cx="8229600" cy="6477000"/>
          </a:xfrm>
        </p:spPr>
        <p:txBody>
          <a:bodyPr>
            <a:normAutofit/>
          </a:bodyPr>
          <a:lstStyle/>
          <a:p>
            <a:pPr marL="0" indent="0" algn="just">
              <a:buNone/>
            </a:pPr>
            <a:endParaRPr lang="en-US" sz="2400" dirty="0" smtClean="0"/>
          </a:p>
          <a:p>
            <a:pPr marL="0" indent="0" algn="just">
              <a:buNone/>
            </a:pPr>
            <a:r>
              <a:rPr lang="en-US" sz="2400" b="1" dirty="0" smtClean="0"/>
              <a:t>Proposed </a:t>
            </a:r>
            <a:r>
              <a:rPr lang="en-US" sz="2400" b="1" dirty="0"/>
              <a:t>System</a:t>
            </a:r>
            <a:endParaRPr lang="en-IN" sz="2400" dirty="0"/>
          </a:p>
          <a:p>
            <a:pPr algn="just">
              <a:buFont typeface="Wingdings" pitchFamily="2" charset="2"/>
              <a:buChar char="Ø"/>
            </a:pPr>
            <a:r>
              <a:rPr lang="en-US" sz="1800" dirty="0">
                <a:latin typeface="Times New Roman" pitchFamily="18" charset="0"/>
                <a:cs typeface="Times New Roman" pitchFamily="18" charset="0"/>
              </a:rPr>
              <a:t>The system has Three users Admin, Employee, Customer,  The proposed system automates all the activities of these Three users.</a:t>
            </a:r>
            <a:endParaRPr lang="en-IN" sz="1800" dirty="0">
              <a:latin typeface="Times New Roman" pitchFamily="18" charset="0"/>
              <a:cs typeface="Times New Roman" pitchFamily="18" charset="0"/>
            </a:endParaRPr>
          </a:p>
          <a:p>
            <a:pPr algn="just">
              <a:buFont typeface="Wingdings" pitchFamily="2" charset="2"/>
              <a:buChar char="Ø"/>
            </a:pPr>
            <a:r>
              <a:rPr lang="en-US" sz="1800" dirty="0">
                <a:latin typeface="Times New Roman" pitchFamily="18" charset="0"/>
                <a:cs typeface="Times New Roman" pitchFamily="18" charset="0"/>
              </a:rPr>
              <a:t> </a:t>
            </a:r>
            <a:endParaRPr lang="en-IN" sz="1800" dirty="0">
              <a:latin typeface="Times New Roman" pitchFamily="18" charset="0"/>
              <a:cs typeface="Times New Roman" pitchFamily="18" charset="0"/>
            </a:endParaRPr>
          </a:p>
          <a:p>
            <a:pPr lvl="0" algn="just">
              <a:buFont typeface="Wingdings" pitchFamily="2" charset="2"/>
              <a:buChar char="Ø"/>
            </a:pPr>
            <a:r>
              <a:rPr lang="en-US" sz="1800" b="1" dirty="0">
                <a:latin typeface="Times New Roman" pitchFamily="18" charset="0"/>
                <a:cs typeface="Times New Roman" pitchFamily="18" charset="0"/>
              </a:rPr>
              <a:t>Login </a:t>
            </a:r>
            <a:r>
              <a:rPr lang="en-US" sz="1800" dirty="0">
                <a:latin typeface="Times New Roman" pitchFamily="18" charset="0"/>
                <a:cs typeface="Times New Roman" pitchFamily="18" charset="0"/>
              </a:rPr>
              <a:t>-: All the 3 users have a login. They will have to login into the system using the correct username and password</a:t>
            </a:r>
            <a:r>
              <a:rPr lang="en-US" sz="1800" dirty="0" smtClean="0">
                <a:latin typeface="Times New Roman" pitchFamily="18" charset="0"/>
                <a:cs typeface="Times New Roman" pitchFamily="18" charset="0"/>
              </a:rPr>
              <a:t>.</a:t>
            </a:r>
          </a:p>
          <a:p>
            <a:pPr lvl="0" algn="just">
              <a:buFont typeface="Wingdings" pitchFamily="2" charset="2"/>
              <a:buChar char="Ø"/>
            </a:pPr>
            <a:endParaRPr lang="en-IN" sz="1800" dirty="0">
              <a:latin typeface="Times New Roman" pitchFamily="18" charset="0"/>
              <a:cs typeface="Times New Roman" pitchFamily="18" charset="0"/>
            </a:endParaRPr>
          </a:p>
          <a:p>
            <a:pPr lvl="0" algn="just">
              <a:buFont typeface="Wingdings" pitchFamily="2" charset="2"/>
              <a:buChar char="Ø"/>
            </a:pPr>
            <a:r>
              <a:rPr lang="en-US" sz="1800" b="1" dirty="0">
                <a:latin typeface="Times New Roman" pitchFamily="18" charset="0"/>
                <a:cs typeface="Times New Roman" pitchFamily="18" charset="0"/>
              </a:rPr>
              <a:t>Change Password-: </a:t>
            </a:r>
            <a:r>
              <a:rPr lang="en-US" sz="1800" dirty="0">
                <a:latin typeface="Times New Roman" pitchFamily="18" charset="0"/>
                <a:cs typeface="Times New Roman" pitchFamily="18" charset="0"/>
              </a:rPr>
              <a:t>This feature is used by all the users to change the 	password.     </a:t>
            </a:r>
            <a:endParaRPr lang="en-US" sz="1800" dirty="0" smtClean="0">
              <a:latin typeface="Times New Roman" pitchFamily="18" charset="0"/>
              <a:cs typeface="Times New Roman" pitchFamily="18" charset="0"/>
            </a:endParaRPr>
          </a:p>
          <a:p>
            <a:pPr lvl="0" algn="just">
              <a:buFont typeface="Wingdings" pitchFamily="2" charset="2"/>
              <a:buChar char="Ø"/>
            </a:pPr>
            <a:endParaRPr lang="en-IN" sz="1800" dirty="0">
              <a:latin typeface="Times New Roman" pitchFamily="18" charset="0"/>
              <a:cs typeface="Times New Roman" pitchFamily="18" charset="0"/>
            </a:endParaRPr>
          </a:p>
          <a:p>
            <a:pPr lvl="0" algn="just">
              <a:buFont typeface="Wingdings" pitchFamily="2" charset="2"/>
              <a:buChar char="Ø"/>
            </a:pPr>
            <a:r>
              <a:rPr lang="en-US" sz="1800" b="1" dirty="0">
                <a:latin typeface="Times New Roman" pitchFamily="18" charset="0"/>
                <a:cs typeface="Times New Roman" pitchFamily="18" charset="0"/>
              </a:rPr>
              <a:t>Maintain Employee or User Records</a:t>
            </a:r>
            <a:r>
              <a:rPr lang="en-US" sz="1800" dirty="0">
                <a:latin typeface="Times New Roman" pitchFamily="18" charset="0"/>
                <a:cs typeface="Times New Roman" pitchFamily="18" charset="0"/>
              </a:rPr>
              <a:t>-: This feature allows admin to add a new employee or update previous records</a:t>
            </a:r>
            <a:r>
              <a:rPr lang="en-US" sz="2400" dirty="0"/>
              <a:t>.</a:t>
            </a:r>
            <a:endParaRPr lang="en-IN" sz="2400" dirty="0"/>
          </a:p>
        </p:txBody>
      </p:sp>
    </p:spTree>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897784"/>
          </a:xfrm>
        </p:spPr>
        <p:txBody>
          <a:bodyPr>
            <a:normAutofit/>
          </a:bodyPr>
          <a:lstStyle/>
          <a:p>
            <a:r>
              <a:rPr lang="en-US" sz="3100" b="1" dirty="0"/>
              <a:t>Customer</a:t>
            </a:r>
            <a:r>
              <a:rPr lang="en-US" sz="3100" b="1" dirty="0" smtClean="0"/>
              <a:t>:</a:t>
            </a:r>
            <a:r>
              <a:rPr lang="en-US" sz="2200" b="1" dirty="0"/>
              <a:t> </a:t>
            </a:r>
            <a:br>
              <a:rPr lang="en-US" sz="2200" b="1" dirty="0"/>
            </a:br>
            <a:r>
              <a:rPr lang="en-IN" sz="2000" b="1" dirty="0"/>
              <a:t>Customer View Bill:-</a:t>
            </a:r>
            <a:endParaRPr lang="en-US" sz="2200" b="1" dirty="0"/>
          </a:p>
        </p:txBody>
      </p:sp>
      <p:pic>
        <p:nvPicPr>
          <p:cNvPr id="4" name="Picture 3" descr="C:\Users\TECHNO-2\Desktop\paint\Reading.png"/>
          <p:cNvPicPr/>
          <p:nvPr/>
        </p:nvPicPr>
        <p:blipFill>
          <a:blip r:embed="rId2"/>
          <a:srcRect/>
          <a:stretch>
            <a:fillRect/>
          </a:stretch>
        </p:blipFill>
        <p:spPr bwMode="auto">
          <a:xfrm>
            <a:off x="220988" y="1143000"/>
            <a:ext cx="8702025" cy="6526519"/>
          </a:xfrm>
          <a:prstGeom prst="rect">
            <a:avLst/>
          </a:prstGeom>
          <a:noFill/>
          <a:ln w="9525">
            <a:noFill/>
            <a:miter lim="800000"/>
            <a:headEnd/>
            <a:tailEnd/>
          </a:ln>
        </p:spPr>
      </p:pic>
    </p:spTree>
    <p:extLst>
      <p:ext uri="{BB962C8B-B14F-4D97-AF65-F5344CB8AC3E}">
        <p14:creationId xmlns:p14="http://schemas.microsoft.com/office/powerpoint/2010/main" val="1977555064"/>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43000" y="152400"/>
            <a:ext cx="2916183" cy="369332"/>
          </a:xfrm>
          <a:prstGeom prst="rect">
            <a:avLst/>
          </a:prstGeom>
        </p:spPr>
        <p:txBody>
          <a:bodyPr wrap="none">
            <a:spAutoFit/>
          </a:bodyPr>
          <a:lstStyle/>
          <a:p>
            <a:r>
              <a:rPr lang="en-US" b="1" dirty="0"/>
              <a:t>Customer Does Payment</a:t>
            </a:r>
            <a:endParaRPr lang="en-US" dirty="0"/>
          </a:p>
        </p:txBody>
      </p:sp>
      <p:pic>
        <p:nvPicPr>
          <p:cNvPr id="4" name="Picture 3" descr="C:\Users\TECHNO-2\Desktop\paint\pay.png"/>
          <p:cNvPicPr/>
          <p:nvPr/>
        </p:nvPicPr>
        <p:blipFill>
          <a:blip r:embed="rId2"/>
          <a:srcRect/>
          <a:stretch>
            <a:fillRect/>
          </a:stretch>
        </p:blipFill>
        <p:spPr bwMode="auto">
          <a:xfrm>
            <a:off x="289575" y="803815"/>
            <a:ext cx="8702025" cy="6511385"/>
          </a:xfrm>
          <a:prstGeom prst="rect">
            <a:avLst/>
          </a:prstGeom>
          <a:noFill/>
          <a:ln w="9525">
            <a:noFill/>
            <a:miter lim="800000"/>
            <a:headEnd/>
            <a:tailEnd/>
          </a:ln>
        </p:spPr>
      </p:pic>
    </p:spTree>
    <p:extLst>
      <p:ext uri="{BB962C8B-B14F-4D97-AF65-F5344CB8AC3E}">
        <p14:creationId xmlns:p14="http://schemas.microsoft.com/office/powerpoint/2010/main" val="80281384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390246"/>
          </a:xfrm>
        </p:spPr>
        <p:txBody>
          <a:bodyPr>
            <a:normAutofit fontScale="90000"/>
          </a:bodyPr>
          <a:lstStyle/>
          <a:p>
            <a:r>
              <a:rPr lang="en-US" sz="1600" b="1" dirty="0"/>
              <a:t> </a:t>
            </a:r>
            <a:r>
              <a:rPr lang="en-US" sz="1600" dirty="0"/>
              <a:t/>
            </a:r>
            <a:br>
              <a:rPr lang="en-US" sz="1600" dirty="0"/>
            </a:br>
            <a:r>
              <a:rPr lang="en-US" sz="2000" b="1" dirty="0" err="1"/>
              <a:t>FeedBack</a:t>
            </a:r>
            <a:r>
              <a:rPr lang="en-US" sz="2000" b="1" dirty="0"/>
              <a:t>:-</a:t>
            </a:r>
            <a:r>
              <a:rPr lang="en-US" sz="2000" dirty="0"/>
              <a:t> </a:t>
            </a:r>
            <a:endParaRPr lang="en-US" sz="1600" dirty="0"/>
          </a:p>
        </p:txBody>
      </p:sp>
      <p:pic>
        <p:nvPicPr>
          <p:cNvPr id="78850"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2475" y="970298"/>
            <a:ext cx="7088989" cy="67817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6980879"/>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466446"/>
          </a:xfrm>
        </p:spPr>
        <p:txBody>
          <a:bodyPr>
            <a:normAutofit fontScale="90000"/>
          </a:bodyPr>
          <a:lstStyle/>
          <a:p>
            <a:r>
              <a:rPr lang="en-US" sz="1600" b="1" dirty="0"/>
              <a:t> </a:t>
            </a:r>
            <a:r>
              <a:rPr lang="en-US" sz="1600" dirty="0"/>
              <a:t/>
            </a:r>
            <a:br>
              <a:rPr lang="en-US" sz="1600" dirty="0"/>
            </a:br>
            <a:r>
              <a:rPr lang="en-US" sz="2000" b="1" dirty="0"/>
              <a:t>FAQ:-</a:t>
            </a:r>
            <a:r>
              <a:rPr lang="en-US" sz="2000" dirty="0"/>
              <a:t> </a:t>
            </a:r>
            <a:endParaRPr lang="en-US" sz="1600" dirty="0"/>
          </a:p>
        </p:txBody>
      </p:sp>
      <p:pic>
        <p:nvPicPr>
          <p:cNvPr id="7987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4179" y="811870"/>
            <a:ext cx="7505243" cy="66668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64122107"/>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936240"/>
            <a:ext cx="8229600" cy="1295400"/>
          </a:xfrm>
        </p:spPr>
        <p:txBody>
          <a:bodyPr/>
          <a:lstStyle/>
          <a:p>
            <a:r>
              <a:rPr lang="en-US" dirty="0" smtClean="0">
                <a:latin typeface="Impact" pitchFamily="34" charset="0"/>
              </a:rPr>
              <a:t>Test Cases</a:t>
            </a:r>
            <a:endParaRPr lang="en-US" dirty="0"/>
          </a:p>
        </p:txBody>
      </p:sp>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7" name="Rectangle 1"/>
          <p:cNvSpPr>
            <a:spLocks noChangeArrowheads="1"/>
          </p:cNvSpPr>
          <p:nvPr/>
        </p:nvSpPr>
        <p:spPr bwMode="auto">
          <a:xfrm>
            <a:off x="0" y="105192"/>
            <a:ext cx="1840056" cy="307777"/>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sz="1400" b="1" i="0" u="none" strike="noStrike" cap="none" normalizeH="0" baseline="0" dirty="0" smtClean="0">
                <a:ln>
                  <a:noFill/>
                </a:ln>
                <a:solidFill>
                  <a:schemeClr val="tx1"/>
                </a:solidFill>
                <a:effectLst/>
                <a:latin typeface="Arial" pitchFamily="34" charset="0"/>
                <a:ea typeface="Times New Roman" pitchFamily="18" charset="0"/>
              </a:rPr>
              <a:t>Test Case for Login</a:t>
            </a:r>
            <a:endParaRPr kumimoji="0" lang="en-US" sz="1800" b="0" i="0" u="none" strike="noStrike" cap="none" normalizeH="0" baseline="0" dirty="0" smtClean="0">
              <a:ln>
                <a:noFill/>
              </a:ln>
              <a:solidFill>
                <a:schemeClr val="tx1"/>
              </a:solidFill>
              <a:effectLst/>
              <a:latin typeface="Arial" pitchFamily="34" charset="0"/>
            </a:endParaRPr>
          </a:p>
        </p:txBody>
      </p:sp>
      <p:graphicFrame>
        <p:nvGraphicFramePr>
          <p:cNvPr id="8" name="Table 7"/>
          <p:cNvGraphicFramePr>
            <a:graphicFrameLocks noGrp="1"/>
          </p:cNvGraphicFramePr>
          <p:nvPr/>
        </p:nvGraphicFramePr>
        <p:xfrm>
          <a:off x="914400" y="1036322"/>
          <a:ext cx="6080760" cy="854964"/>
        </p:xfrm>
        <a:graphic>
          <a:graphicData uri="http://schemas.openxmlformats.org/drawingml/2006/table">
            <a:tbl>
              <a:tblPr/>
              <a:tblGrid>
                <a:gridCol w="3040380"/>
                <a:gridCol w="3040380"/>
              </a:tblGrid>
              <a:tr h="284988">
                <a:tc>
                  <a:txBody>
                    <a:bodyPr/>
                    <a:lstStyle/>
                    <a:p>
                      <a:pPr marL="0" marR="0">
                        <a:lnSpc>
                          <a:spcPct val="150000"/>
                        </a:lnSpc>
                      </a:pPr>
                      <a:r>
                        <a:rPr lang="en-US" sz="1200">
                          <a:latin typeface="Calibri"/>
                          <a:ea typeface="Times New Roman"/>
                          <a:cs typeface="Mangal"/>
                        </a:rPr>
                        <a:t>Test Case id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200">
                          <a:latin typeface="Calibri"/>
                          <a:ea typeface="Times New Roman"/>
                          <a:cs typeface="Mangal"/>
                        </a:rPr>
                        <a:t>LOGIN_2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4988">
                <a:tc>
                  <a:txBody>
                    <a:bodyPr/>
                    <a:lstStyle/>
                    <a:p>
                      <a:pPr marL="0" marR="0">
                        <a:lnSpc>
                          <a:spcPct val="150000"/>
                        </a:lnSpc>
                      </a:pPr>
                      <a:r>
                        <a:rPr lang="en-US" sz="1200">
                          <a:latin typeface="Calibri"/>
                          <a:ea typeface="Times New Roman"/>
                          <a:cs typeface="Mangal"/>
                        </a:rPr>
                        <a:t>Test Case Name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200">
                          <a:latin typeface="Calibri"/>
                          <a:ea typeface="Times New Roman"/>
                          <a:cs typeface="Mangal"/>
                        </a:rPr>
                        <a:t>Test case for Login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84988">
                <a:tc>
                  <a:txBody>
                    <a:bodyPr/>
                    <a:lstStyle/>
                    <a:p>
                      <a:pPr marL="0" marR="0">
                        <a:lnSpc>
                          <a:spcPct val="150000"/>
                        </a:lnSpc>
                      </a:pPr>
                      <a:r>
                        <a:rPr lang="en-US" sz="1200">
                          <a:latin typeface="Calibri"/>
                          <a:ea typeface="Times New Roman"/>
                          <a:cs typeface="Mangal"/>
                        </a:rPr>
                        <a:t>Pre Requisites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200" dirty="0">
                          <a:latin typeface="Calibri"/>
                          <a:ea typeface="Times New Roman"/>
                          <a:cs typeface="Mangal"/>
                        </a:rPr>
                        <a:t>Application Running &amp; irrespective of the page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graphicFrame>
        <p:nvGraphicFramePr>
          <p:cNvPr id="9" name="Table 8"/>
          <p:cNvGraphicFramePr>
            <a:graphicFrameLocks noGrp="1"/>
          </p:cNvGraphicFramePr>
          <p:nvPr/>
        </p:nvGraphicFramePr>
        <p:xfrm>
          <a:off x="990600" y="2504440"/>
          <a:ext cx="6096000" cy="3441529"/>
        </p:xfrm>
        <a:graphic>
          <a:graphicData uri="http://schemas.openxmlformats.org/drawingml/2006/table">
            <a:tbl>
              <a:tblPr/>
              <a:tblGrid>
                <a:gridCol w="481263"/>
                <a:gridCol w="1443789"/>
                <a:gridCol w="1229895"/>
                <a:gridCol w="962526"/>
                <a:gridCol w="534737"/>
                <a:gridCol w="909053"/>
                <a:gridCol w="534737"/>
              </a:tblGrid>
              <a:tr h="533310">
                <a:tc>
                  <a:txBody>
                    <a:bodyPr/>
                    <a:lstStyle/>
                    <a:p>
                      <a:pPr marL="0" marR="0">
                        <a:lnSpc>
                          <a:spcPct val="150000"/>
                        </a:lnSpc>
                      </a:pPr>
                      <a:r>
                        <a:rPr lang="en-US" sz="1100">
                          <a:latin typeface="Calibri"/>
                          <a:ea typeface="Times New Roman"/>
                          <a:cs typeface="Mangal"/>
                        </a:rPr>
                        <a:t>Step No</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Step to be executed</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Expected Result</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Actual result</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Pass / fail</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Remark</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Defect id</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308287">
                <a:tc>
                  <a:txBody>
                    <a:bodyPr/>
                    <a:lstStyle/>
                    <a:p>
                      <a:pPr marL="0" marR="0">
                        <a:lnSpc>
                          <a:spcPct val="150000"/>
                        </a:lnSpc>
                      </a:pPr>
                      <a:r>
                        <a:rPr lang="en-US" sz="1100">
                          <a:latin typeface="Calibri"/>
                          <a:ea typeface="Times New Roman"/>
                          <a:cs typeface="Mangal"/>
                        </a:rPr>
                        <a:t>1</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Enter invalid username and password</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Invalid username and password should be displayed</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Page is redirected to same page</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Pass</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Invalid username and password are checked</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Nil</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599932">
                <a:tc>
                  <a:txBody>
                    <a:bodyPr/>
                    <a:lstStyle/>
                    <a:p>
                      <a:pPr marL="0" marR="0">
                        <a:lnSpc>
                          <a:spcPct val="150000"/>
                        </a:lnSpc>
                      </a:pPr>
                      <a:r>
                        <a:rPr lang="en-US" sz="1100">
                          <a:latin typeface="Calibri"/>
                          <a:ea typeface="Times New Roman"/>
                          <a:cs typeface="Mangal"/>
                        </a:rPr>
                        <a:t>2</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Enter valid username and password</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Page re-directed to respective home page(user/admin)</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Page re-directed to respective home page(user/admin)</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Pass</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a:latin typeface="Calibri"/>
                          <a:ea typeface="Times New Roman"/>
                          <a:cs typeface="Mangal"/>
                        </a:rPr>
                        <a:t>Invalid username and password are checked</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100" dirty="0">
                          <a:latin typeface="Calibri"/>
                          <a:ea typeface="Times New Roman"/>
                          <a:cs typeface="Mangal"/>
                        </a:rPr>
                        <a:t>Nil</a:t>
                      </a:r>
                    </a:p>
                  </a:txBody>
                  <a:tcPr marL="64168" marR="64168"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1" name="Rectangle 1"/>
          <p:cNvSpPr>
            <a:spLocks noChangeArrowheads="1"/>
          </p:cNvSpPr>
          <p:nvPr/>
        </p:nvSpPr>
        <p:spPr bwMode="auto">
          <a:xfrm>
            <a:off x="0" y="452320"/>
            <a:ext cx="9144000" cy="30777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lang="en-US" sz="1400" b="1" dirty="0" smtClean="0">
                <a:latin typeface="Arial" pitchFamily="34" charset="0"/>
              </a:rPr>
              <a:t>Email Validation</a:t>
            </a:r>
            <a:endParaRPr kumimoji="0" lang="en-US" sz="1800" b="0" i="0" u="none" strike="noStrike" cap="none" normalizeH="0" baseline="0" dirty="0" smtClean="0">
              <a:ln>
                <a:noFill/>
              </a:ln>
              <a:solidFill>
                <a:schemeClr val="tx1"/>
              </a:solidFill>
              <a:effectLst/>
              <a:latin typeface="Arial" pitchFamily="3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502018297"/>
              </p:ext>
            </p:extLst>
          </p:nvPr>
        </p:nvGraphicFramePr>
        <p:xfrm>
          <a:off x="152400" y="1209043"/>
          <a:ext cx="8763000" cy="5958839"/>
        </p:xfrm>
        <a:graphic>
          <a:graphicData uri="http://schemas.openxmlformats.org/drawingml/2006/table">
            <a:tbl>
              <a:tblPr/>
              <a:tblGrid>
                <a:gridCol w="1256081"/>
                <a:gridCol w="1932434"/>
                <a:gridCol w="1642570"/>
                <a:gridCol w="261661"/>
                <a:gridCol w="261661"/>
                <a:gridCol w="740764"/>
                <a:gridCol w="1508371"/>
                <a:gridCol w="1159458"/>
              </a:tblGrid>
              <a:tr h="327183">
                <a:tc gridSpan="4">
                  <a:txBody>
                    <a:bodyPr/>
                    <a:lstStyle/>
                    <a:p>
                      <a:pPr marL="0" marR="0">
                        <a:lnSpc>
                          <a:spcPct val="150000"/>
                        </a:lnSpc>
                      </a:pPr>
                      <a:r>
                        <a:rPr lang="en-US" sz="1400" baseline="0" dirty="0">
                          <a:latin typeface="Calibri"/>
                          <a:ea typeface="Times New Roman"/>
                          <a:cs typeface="Mangal"/>
                        </a:rPr>
                        <a:t>Test Case id</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nSpc>
                          <a:spcPct val="150000"/>
                        </a:lnSpc>
                      </a:pPr>
                      <a:r>
                        <a:rPr lang="en-US" sz="1400" baseline="0">
                          <a:latin typeface="Calibri"/>
                          <a:ea typeface="Times New Roman"/>
                          <a:cs typeface="Mangal"/>
                        </a:rPr>
                        <a:t>Email Validate</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r>
              <a:tr h="327183">
                <a:tc gridSpan="4">
                  <a:txBody>
                    <a:bodyPr/>
                    <a:lstStyle/>
                    <a:p>
                      <a:pPr marL="0" marR="0">
                        <a:lnSpc>
                          <a:spcPct val="150000"/>
                        </a:lnSpc>
                      </a:pPr>
                      <a:r>
                        <a:rPr lang="en-US" sz="1400" baseline="0">
                          <a:latin typeface="Calibri"/>
                          <a:ea typeface="Times New Roman"/>
                          <a:cs typeface="Mangal"/>
                        </a:rPr>
                        <a:t>Test Case Name</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gridSpan="4">
                  <a:txBody>
                    <a:bodyPr/>
                    <a:lstStyle/>
                    <a:p>
                      <a:pPr marL="0" marR="0">
                        <a:lnSpc>
                          <a:spcPct val="150000"/>
                        </a:lnSpc>
                      </a:pPr>
                      <a:r>
                        <a:rPr lang="en-US" sz="1400" baseline="0">
                          <a:latin typeface="Calibri"/>
                          <a:ea typeface="Times New Roman"/>
                          <a:cs typeface="Mangal"/>
                        </a:rPr>
                        <a:t>Test case for email</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r>
              <a:tr h="825794">
                <a:tc>
                  <a:txBody>
                    <a:bodyPr/>
                    <a:lstStyle/>
                    <a:p>
                      <a:pPr marL="0" marR="0">
                        <a:lnSpc>
                          <a:spcPct val="150000"/>
                        </a:lnSpc>
                      </a:pPr>
                      <a:r>
                        <a:rPr lang="en-US" sz="1400" baseline="0">
                          <a:latin typeface="Calibri"/>
                          <a:ea typeface="Times New Roman"/>
                          <a:cs typeface="Mangal"/>
                        </a:rPr>
                        <a:t>Step No</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Step to be executed</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Expected Result</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a:lnSpc>
                          <a:spcPct val="150000"/>
                        </a:lnSpc>
                      </a:pPr>
                      <a:r>
                        <a:rPr lang="en-US" sz="1400" baseline="0">
                          <a:latin typeface="Calibri"/>
                          <a:ea typeface="Times New Roman"/>
                          <a:cs typeface="Mangal"/>
                        </a:rPr>
                        <a:t>Actual result</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a:lnSpc>
                          <a:spcPct val="150000"/>
                        </a:lnSpc>
                      </a:pPr>
                      <a:r>
                        <a:rPr lang="en-US" sz="1400" baseline="0">
                          <a:latin typeface="Calibri"/>
                          <a:ea typeface="Times New Roman"/>
                          <a:cs typeface="Mangal"/>
                        </a:rPr>
                        <a:t>Pass / fail</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Remark</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Defect id</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151440">
                <a:tc>
                  <a:txBody>
                    <a:bodyPr/>
                    <a:lstStyle/>
                    <a:p>
                      <a:pPr marL="0" marR="0">
                        <a:lnSpc>
                          <a:spcPct val="150000"/>
                        </a:lnSpc>
                      </a:pPr>
                      <a:r>
                        <a:rPr lang="en-US" sz="1400" baseline="0">
                          <a:latin typeface="Calibri"/>
                          <a:ea typeface="Times New Roman"/>
                          <a:cs typeface="Mangal"/>
                        </a:rPr>
                        <a:t>1</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dirty="0">
                          <a:latin typeface="Calibri"/>
                          <a:ea typeface="Times New Roman"/>
                          <a:cs typeface="Mangal"/>
                        </a:rPr>
                        <a:t>Enter invalid email without</a:t>
                      </a:r>
                    </a:p>
                    <a:p>
                      <a:pPr marL="0" marR="0">
                        <a:lnSpc>
                          <a:spcPct val="150000"/>
                        </a:lnSpc>
                      </a:pPr>
                      <a:r>
                        <a:rPr lang="en-US" sz="1400" baseline="0" dirty="0">
                          <a:latin typeface="Calibri"/>
                          <a:ea typeface="Times New Roman"/>
                          <a:cs typeface="Mangal"/>
                        </a:rPr>
                        <a:t>‘@’or’.’</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Invalid email Message should be displayed</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a:lnSpc>
                          <a:spcPct val="150000"/>
                        </a:lnSpc>
                      </a:pPr>
                      <a:r>
                        <a:rPr lang="en-US" sz="1400" baseline="0">
                          <a:latin typeface="Calibri"/>
                          <a:ea typeface="Times New Roman"/>
                          <a:cs typeface="Mangal"/>
                        </a:rPr>
                        <a:t>Invalid email Message is displayed</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a:lnSpc>
                          <a:spcPct val="150000"/>
                        </a:lnSpc>
                      </a:pPr>
                      <a:r>
                        <a:rPr lang="en-US" sz="1400" baseline="0">
                          <a:latin typeface="Calibri"/>
                          <a:ea typeface="Times New Roman"/>
                          <a:cs typeface="Mangal"/>
                        </a:rPr>
                        <a:t>Pass</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Invalid email is checked</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Nil</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327239">
                <a:tc>
                  <a:txBody>
                    <a:bodyPr/>
                    <a:lstStyle/>
                    <a:p>
                      <a:pPr marL="0" marR="0">
                        <a:lnSpc>
                          <a:spcPct val="150000"/>
                        </a:lnSpc>
                      </a:pPr>
                      <a:r>
                        <a:rPr lang="en-US" sz="1400" baseline="0">
                          <a:latin typeface="Calibri"/>
                          <a:ea typeface="Times New Roman"/>
                          <a:cs typeface="Mangal"/>
                        </a:rPr>
                        <a:t>2</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Enter valid email</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System Should accept and proceed</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gridSpan="2">
                  <a:txBody>
                    <a:bodyPr/>
                    <a:lstStyle/>
                    <a:p>
                      <a:pPr marL="0" marR="0">
                        <a:lnSpc>
                          <a:spcPct val="150000"/>
                        </a:lnSpc>
                      </a:pPr>
                      <a:r>
                        <a:rPr lang="en-US" sz="1400" baseline="0">
                          <a:latin typeface="Calibri"/>
                          <a:ea typeface="Times New Roman"/>
                          <a:cs typeface="Mangal"/>
                        </a:rPr>
                        <a:t>Enter email gets displayed in textbox</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a:lnSpc>
                          <a:spcPct val="150000"/>
                        </a:lnSpc>
                      </a:pPr>
                      <a:r>
                        <a:rPr lang="en-US" sz="1400" baseline="0">
                          <a:latin typeface="Calibri"/>
                          <a:ea typeface="Times New Roman"/>
                          <a:cs typeface="Mangal"/>
                        </a:rPr>
                        <a:t>Pass</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 Valid email is checked</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dirty="0">
                          <a:latin typeface="Calibri"/>
                          <a:ea typeface="Times New Roman"/>
                          <a:cs typeface="Mangal"/>
                        </a:rPr>
                        <a:t>Nil</a:t>
                      </a:r>
                    </a:p>
                  </a:txBody>
                  <a:tcPr marL="15394" marR="15394"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682131358"/>
              </p:ext>
            </p:extLst>
          </p:nvPr>
        </p:nvGraphicFramePr>
        <p:xfrm>
          <a:off x="1988820" y="1143000"/>
          <a:ext cx="5166360" cy="6720840"/>
        </p:xfrm>
        <a:graphic>
          <a:graphicData uri="http://schemas.openxmlformats.org/drawingml/2006/table">
            <a:tbl>
              <a:tblPr/>
              <a:tblGrid>
                <a:gridCol w="408305"/>
                <a:gridCol w="712470"/>
                <a:gridCol w="1062355"/>
                <a:gridCol w="1271905"/>
                <a:gridCol w="446405"/>
                <a:gridCol w="721360"/>
                <a:gridCol w="543560"/>
              </a:tblGrid>
              <a:tr h="1230360">
                <a:tc>
                  <a:txBody>
                    <a:bodyPr/>
                    <a:lstStyle/>
                    <a:p>
                      <a:pPr marL="0" marR="0">
                        <a:lnSpc>
                          <a:spcPct val="150000"/>
                        </a:lnSpc>
                      </a:pPr>
                      <a:r>
                        <a:rPr lang="en-US" sz="1400" baseline="0" dirty="0">
                          <a:latin typeface="Calibri"/>
                          <a:ea typeface="Times New Roman"/>
                          <a:cs typeface="Mangal"/>
                        </a:rPr>
                        <a:t>Step No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Step to be executed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Expected Result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dirty="0">
                          <a:latin typeface="Calibri"/>
                          <a:ea typeface="Times New Roman"/>
                          <a:cs typeface="Mangal"/>
                        </a:rPr>
                        <a:t>Actual result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Pass / fail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Remark</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Defect id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61867">
                <a:tc>
                  <a:txBody>
                    <a:bodyPr/>
                    <a:lstStyle/>
                    <a:p>
                      <a:pPr marL="0" marR="0">
                        <a:lnSpc>
                          <a:spcPct val="150000"/>
                        </a:lnSpc>
                      </a:pPr>
                      <a:r>
                        <a:rPr lang="en-US" sz="1400" baseline="0">
                          <a:latin typeface="Calibri"/>
                          <a:ea typeface="Times New Roman"/>
                          <a:cs typeface="Mangal"/>
                        </a:rPr>
                        <a:t>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Enter Numeric value in text box</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Invalid Character Error Message should be displayed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dirty="0">
                          <a:latin typeface="Calibri"/>
                          <a:ea typeface="Times New Roman"/>
                          <a:cs typeface="Mangal"/>
                        </a:rPr>
                        <a:t>Invalid Character Error Message is displayed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Pass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Invalid Entries  are checked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Nil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61867">
                <a:tc>
                  <a:txBody>
                    <a:bodyPr/>
                    <a:lstStyle/>
                    <a:p>
                      <a:pPr marL="0" marR="0">
                        <a:lnSpc>
                          <a:spcPct val="150000"/>
                        </a:lnSpc>
                      </a:pPr>
                      <a:r>
                        <a:rPr lang="en-US" sz="1400" baseline="0">
                          <a:latin typeface="Calibri"/>
                          <a:ea typeface="Times New Roman"/>
                          <a:cs typeface="Mangal"/>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Enter Special character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Invalid Character Error Message should be displayed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dirty="0">
                          <a:latin typeface="Calibri"/>
                          <a:ea typeface="Times New Roman"/>
                          <a:cs typeface="Mangal"/>
                        </a:rPr>
                        <a:t>Invalid Character Error Message is displayed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Pass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Invalid Entries  are checked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Nil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546114">
                <a:tc>
                  <a:txBody>
                    <a:bodyPr/>
                    <a:lstStyle/>
                    <a:p>
                      <a:pPr marL="0" marR="0">
                        <a:lnSpc>
                          <a:spcPct val="150000"/>
                        </a:lnSpc>
                      </a:pPr>
                      <a:r>
                        <a:rPr lang="en-US" sz="1400" baseline="0">
                          <a:latin typeface="Calibri"/>
                          <a:ea typeface="Times New Roman"/>
                          <a:cs typeface="Mangal"/>
                        </a:rPr>
                        <a:t>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Enter characters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dirty="0">
                          <a:latin typeface="Calibri"/>
                          <a:ea typeface="Times New Roman"/>
                          <a:cs typeface="Mangal"/>
                        </a:rPr>
                        <a:t>System Should accept and proceed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Valid Character is entered and cursor transferred to next field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Pass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dirty="0">
                          <a:latin typeface="Calibri"/>
                          <a:ea typeface="Times New Roman"/>
                          <a:cs typeface="Mangal"/>
                        </a:rPr>
                        <a:t>Characters are checked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dirty="0">
                          <a:latin typeface="Calibri"/>
                          <a:ea typeface="Times New Roman"/>
                          <a:cs typeface="Mangal"/>
                        </a:rPr>
                        <a:t>Nil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2289" name="Rectangle 1"/>
          <p:cNvSpPr>
            <a:spLocks noChangeArrowheads="1"/>
          </p:cNvSpPr>
          <p:nvPr/>
        </p:nvSpPr>
        <p:spPr bwMode="auto">
          <a:xfrm>
            <a:off x="0" y="178510"/>
            <a:ext cx="7696200" cy="110799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lang="en-US" sz="1200" dirty="0" smtClean="0">
              <a:latin typeface="Arial" pitchFamily="34" charset="0"/>
              <a:ea typeface="Times New Roman" pitchFamily="18"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Test case id : Character  validate</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Test Case name: Character input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Rectangle 1"/>
          <p:cNvSpPr>
            <a:spLocks noChangeArrowheads="1"/>
          </p:cNvSpPr>
          <p:nvPr/>
        </p:nvSpPr>
        <p:spPr bwMode="auto">
          <a:xfrm>
            <a:off x="0" y="61554"/>
            <a:ext cx="7696200" cy="92333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lang="en-US" sz="1200" dirty="0" smtClean="0">
              <a:latin typeface="Arial" pitchFamily="34" charset="0"/>
              <a:ea typeface="Times New Roman" pitchFamily="18"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940048695"/>
              </p:ext>
            </p:extLst>
          </p:nvPr>
        </p:nvGraphicFramePr>
        <p:xfrm>
          <a:off x="1767840" y="2057400"/>
          <a:ext cx="6537960" cy="5105400"/>
        </p:xfrm>
        <a:graphic>
          <a:graphicData uri="http://schemas.openxmlformats.org/drawingml/2006/table">
            <a:tbl>
              <a:tblPr/>
              <a:tblGrid>
                <a:gridCol w="517508"/>
                <a:gridCol w="955461"/>
                <a:gridCol w="1288949"/>
                <a:gridCol w="1530828"/>
                <a:gridCol w="558491"/>
                <a:gridCol w="998855"/>
                <a:gridCol w="687868"/>
              </a:tblGrid>
              <a:tr h="1094014">
                <a:tc>
                  <a:txBody>
                    <a:bodyPr/>
                    <a:lstStyle/>
                    <a:p>
                      <a:pPr marL="0" marR="0">
                        <a:lnSpc>
                          <a:spcPct val="150000"/>
                        </a:lnSpc>
                      </a:pPr>
                      <a:r>
                        <a:rPr lang="en-US" sz="1400" baseline="0">
                          <a:latin typeface="Calibri"/>
                          <a:ea typeface="Times New Roman"/>
                          <a:cs typeface="Mangal"/>
                        </a:rPr>
                        <a:t>Step No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Step to be executed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Expected Result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Actual result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Pass / fail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Remark</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Defect id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188029">
                <a:tc>
                  <a:txBody>
                    <a:bodyPr/>
                    <a:lstStyle/>
                    <a:p>
                      <a:pPr marL="0" marR="0">
                        <a:lnSpc>
                          <a:spcPct val="150000"/>
                        </a:lnSpc>
                      </a:pPr>
                      <a:r>
                        <a:rPr lang="en-US" sz="1400" baseline="0">
                          <a:latin typeface="Calibri"/>
                          <a:ea typeface="Times New Roman"/>
                          <a:cs typeface="Mangal"/>
                        </a:rPr>
                        <a:t>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Enter Special character or Alpabets </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Invalid Character Error Message should be displayed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Invalid Character Error Message is displayed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Pass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Invalid Entries  are checked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Nil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1823357">
                <a:tc>
                  <a:txBody>
                    <a:bodyPr/>
                    <a:lstStyle/>
                    <a:p>
                      <a:pPr marL="0" marR="0">
                        <a:lnSpc>
                          <a:spcPct val="150000"/>
                        </a:lnSpc>
                      </a:pPr>
                      <a:r>
                        <a:rPr lang="en-US" sz="1400" baseline="0">
                          <a:latin typeface="Calibri"/>
                          <a:ea typeface="Times New Roman"/>
                          <a:cs typeface="Mangal"/>
                        </a:rPr>
                        <a:t>2</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Enter Numeric value in text box</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System Should accept and proceed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Valid Character is entered and cursor transferred to next field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Pass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a:latin typeface="Calibri"/>
                          <a:ea typeface="Times New Roman"/>
                          <a:cs typeface="Mangal"/>
                        </a:rPr>
                        <a:t>Valid Entries  are checked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50000"/>
                        </a:lnSpc>
                      </a:pPr>
                      <a:r>
                        <a:rPr lang="en-US" sz="1400" baseline="0" dirty="0">
                          <a:latin typeface="Calibri"/>
                          <a:ea typeface="Times New Roman"/>
                          <a:cs typeface="Mangal"/>
                        </a:rPr>
                        <a:t>Nil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225281" name="Rectangle 1"/>
          <p:cNvSpPr>
            <a:spLocks noChangeArrowheads="1"/>
          </p:cNvSpPr>
          <p:nvPr/>
        </p:nvSpPr>
        <p:spPr bwMode="auto">
          <a:xfrm>
            <a:off x="3" y="98490"/>
            <a:ext cx="5310043" cy="1477328"/>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lang="en-US" sz="1200" dirty="0" smtClean="0">
              <a:latin typeface="Arial" pitchFamily="34" charset="0"/>
              <a:ea typeface="Times New Roman" pitchFamily="18"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r>
              <a:rPr lang="en-US" sz="1200" dirty="0" smtClean="0">
                <a:latin typeface="Arial" pitchFamily="34" charset="0"/>
                <a:ea typeface="Times New Roman" pitchFamily="18" charset="0"/>
                <a:cs typeface="Arial" pitchFamily="34" charset="0"/>
              </a:rPr>
              <a:t>			</a:t>
            </a:r>
            <a:r>
              <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Teat case id: Number validate</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			Test case name: Number checking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7160"/>
            <a:ext cx="8229600" cy="1295400"/>
          </a:xfrm>
        </p:spPr>
        <p:txBody>
          <a:bodyPr/>
          <a:lstStyle/>
          <a:p>
            <a:r>
              <a:rPr lang="en-US" dirty="0" smtClean="0">
                <a:latin typeface="Impact" pitchFamily="34" charset="0"/>
              </a:rPr>
              <a:t>Drawbacks and Limitations</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4520"/>
            <a:ext cx="8229600" cy="6908800"/>
          </a:xfrm>
        </p:spPr>
        <p:txBody>
          <a:bodyPr>
            <a:noAutofit/>
          </a:bodyPr>
          <a:lstStyle/>
          <a:p>
            <a:pPr lvl="0" algn="just"/>
            <a:r>
              <a:rPr lang="en-US" sz="2000" dirty="0">
                <a:latin typeface="Times New Roman" pitchFamily="18" charset="0"/>
                <a:cs typeface="Times New Roman" pitchFamily="18" charset="0"/>
              </a:rPr>
              <a:t>The sys­tem should introduce a paperless environment in the </a:t>
            </a:r>
            <a:r>
              <a:rPr lang="en-US" sz="2000" dirty="0" err="1">
                <a:latin typeface="Times New Roman" pitchFamily="18" charset="0"/>
                <a:cs typeface="Times New Roman" pitchFamily="18" charset="0"/>
              </a:rPr>
              <a:t>organisation</a:t>
            </a:r>
            <a:r>
              <a:rPr lang="en-US" sz="2000" dirty="0">
                <a:latin typeface="Times New Roman" pitchFamily="18" charset="0"/>
                <a:cs typeface="Times New Roman" pitchFamily="18" charset="0"/>
              </a:rPr>
              <a:t> by cov­ering end-to-end activities in the tendering process and yet provide enough control over planning and management of different tendering activities. Online connection request for new connection after registering into website, this will reduce the time span between connection request and serving the new connection. Customers will be more satisfied because of fast service and response from MSEB system. This system also contain online </a:t>
            </a:r>
            <a:r>
              <a:rPr lang="en-US" sz="2000" dirty="0" err="1">
                <a:latin typeface="Times New Roman" pitchFamily="18" charset="0"/>
                <a:cs typeface="Times New Roman" pitchFamily="18" charset="0"/>
              </a:rPr>
              <a:t>payments,bill</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summaryoptions</a:t>
            </a:r>
            <a:r>
              <a:rPr lang="en-US" sz="2000" dirty="0">
                <a:latin typeface="Times New Roman" pitchFamily="18" charset="0"/>
                <a:cs typeface="Times New Roman" pitchFamily="18" charset="0"/>
              </a:rPr>
              <a:t>, so customer can compare their consumption</a:t>
            </a:r>
            <a:r>
              <a:rPr lang="en-US" sz="2000" dirty="0" smtClean="0">
                <a:latin typeface="Times New Roman" pitchFamily="18" charset="0"/>
                <a:cs typeface="Times New Roman" pitchFamily="18" charset="0"/>
              </a:rPr>
              <a:t>.</a:t>
            </a:r>
          </a:p>
          <a:p>
            <a:pPr lvl="0" algn="just"/>
            <a:endParaRPr lang="en-US"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Admin for this system can maintain all power stations data so he can easily identify different issues like power consumption ,</a:t>
            </a:r>
            <a:r>
              <a:rPr lang="en-US" sz="2000" dirty="0" err="1">
                <a:latin typeface="Times New Roman" pitchFamily="18" charset="0"/>
                <a:cs typeface="Times New Roman" pitchFamily="18" charset="0"/>
              </a:rPr>
              <a:t>dued</a:t>
            </a:r>
            <a:r>
              <a:rPr lang="en-US" sz="2000" dirty="0">
                <a:latin typeface="Times New Roman" pitchFamily="18" charset="0"/>
                <a:cs typeface="Times New Roman" pitchFamily="18" charset="0"/>
              </a:rPr>
              <a:t> payments of customers, </a:t>
            </a:r>
            <a:r>
              <a:rPr lang="en-US" sz="2000" dirty="0" err="1">
                <a:latin typeface="Times New Roman" pitchFamily="18" charset="0"/>
                <a:cs typeface="Times New Roman" pitchFamily="18" charset="0"/>
              </a:rPr>
              <a:t>leackage</a:t>
            </a:r>
            <a:r>
              <a:rPr lang="en-US" sz="2000" dirty="0">
                <a:latin typeface="Times New Roman" pitchFamily="18" charset="0"/>
                <a:cs typeface="Times New Roman" pitchFamily="18" charset="0"/>
              </a:rPr>
              <a:t> of electricity, new connections requests,  area wise reports    etc.</a:t>
            </a:r>
            <a:endParaRPr lang="en-IN" sz="2000" dirty="0">
              <a:latin typeface="Times New Roman" pitchFamily="18" charset="0"/>
              <a:cs typeface="Times New Roman" pitchFamily="18" charset="0"/>
            </a:endParaRPr>
          </a:p>
          <a:p>
            <a:pPr lvl="0" algn="just"/>
            <a:r>
              <a:rPr lang="en-US" sz="2000" dirty="0">
                <a:latin typeface="Times New Roman" pitchFamily="18" charset="0"/>
                <a:cs typeface="Times New Roman" pitchFamily="18" charset="0"/>
              </a:rPr>
              <a:t>In comparison to the present system the proposed system will be less time consuming and is more efficient.</a:t>
            </a:r>
            <a:endParaRPr lang="en-IN" sz="2000" dirty="0">
              <a:latin typeface="Times New Roman" pitchFamily="18" charset="0"/>
              <a:cs typeface="Times New Roman" pitchFamily="18" charset="0"/>
            </a:endParaRPr>
          </a:p>
          <a:p>
            <a:pPr lvl="0" algn="just"/>
            <a:r>
              <a:rPr lang="en-US" sz="2000" dirty="0">
                <a:latin typeface="Times New Roman" pitchFamily="18" charset="0"/>
                <a:cs typeface="Times New Roman" pitchFamily="18" charset="0"/>
              </a:rPr>
              <a:t>Analysis will be very easy in proposed system as it is automated</a:t>
            </a:r>
            <a:endParaRPr lang="en-IN" sz="2000" dirty="0">
              <a:latin typeface="Times New Roman" pitchFamily="18" charset="0"/>
              <a:cs typeface="Times New Roman" pitchFamily="18" charset="0"/>
            </a:endParaRPr>
          </a:p>
          <a:p>
            <a:pPr lvl="0" algn="just"/>
            <a:r>
              <a:rPr lang="en-US" sz="2000" dirty="0">
                <a:latin typeface="Times New Roman" pitchFamily="18" charset="0"/>
                <a:cs typeface="Times New Roman" pitchFamily="18" charset="0"/>
              </a:rPr>
              <a:t>Result will be very precise and accurate and will be declared in very short span of time because calculation and evaluations are done by the simulator itself.</a:t>
            </a:r>
            <a:endParaRPr lang="en-IN" sz="2000" dirty="0">
              <a:latin typeface="Times New Roman" pitchFamily="18" charset="0"/>
              <a:cs typeface="Times New Roman" pitchFamily="18" charset="0"/>
            </a:endParaRPr>
          </a:p>
          <a:p>
            <a:pPr lvl="0" algn="just"/>
            <a:r>
              <a:rPr lang="en-US" sz="2000" dirty="0">
                <a:latin typeface="Times New Roman" pitchFamily="18" charset="0"/>
                <a:cs typeface="Times New Roman" pitchFamily="18" charset="0"/>
              </a:rPr>
              <a:t>The proposed system is very secure as no chances of leakage of question paper as it is dependent on the administrator only.</a:t>
            </a:r>
            <a:endParaRPr lang="en-IN" sz="2000" dirty="0">
              <a:latin typeface="Times New Roman" pitchFamily="18" charset="0"/>
              <a:cs typeface="Times New Roman" pitchFamily="18" charset="0"/>
            </a:endParaRPr>
          </a:p>
          <a:p>
            <a:pPr lvl="0" algn="just"/>
            <a:endParaRPr lang="en-IN" sz="2000" dirty="0"/>
          </a:p>
        </p:txBody>
      </p:sp>
    </p:spTree>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0" y="259082"/>
            <a:ext cx="7772400" cy="521758"/>
          </a:xfrm>
        </p:spPr>
        <p:txBody>
          <a:bodyPr>
            <a:normAutofit/>
          </a:bodyPr>
          <a:lstStyle/>
          <a:p>
            <a:r>
              <a:rPr lang="en-US" sz="2800" b="1" dirty="0" smtClean="0"/>
              <a:t>Drawbacks</a:t>
            </a:r>
            <a:endParaRPr lang="en-US" sz="2800" dirty="0"/>
          </a:p>
        </p:txBody>
      </p:sp>
      <p:sp>
        <p:nvSpPr>
          <p:cNvPr id="3" name="Subtitle 2"/>
          <p:cNvSpPr>
            <a:spLocks noGrp="1"/>
          </p:cNvSpPr>
          <p:nvPr>
            <p:ph type="subTitle" idx="1"/>
          </p:nvPr>
        </p:nvSpPr>
        <p:spPr>
          <a:xfrm>
            <a:off x="381000" y="863600"/>
            <a:ext cx="8382000" cy="6563360"/>
          </a:xfrm>
        </p:spPr>
        <p:txBody>
          <a:bodyPr/>
          <a:lstStyle/>
          <a:p>
            <a:pPr algn="l"/>
            <a:r>
              <a:rPr lang="en-US" sz="2400" dirty="0" smtClean="0"/>
              <a:t>Major efforts have been taken to complete this system but still it has some drawbacks.  The main drawbacks of the system are </a:t>
            </a:r>
          </a:p>
          <a:p>
            <a:pPr algn="l"/>
            <a:endParaRPr lang="en-US" sz="2400" dirty="0" smtClean="0"/>
          </a:p>
          <a:p>
            <a:pPr algn="l">
              <a:buFont typeface="Wingdings" pitchFamily="2" charset="2"/>
              <a:buChar char="Ø"/>
            </a:pPr>
            <a:r>
              <a:rPr lang="en-US" sz="2400" dirty="0" smtClean="0"/>
              <a:t> Help facility and information about the system would be                     	insufficient.</a:t>
            </a:r>
          </a:p>
          <a:p>
            <a:pPr algn="l">
              <a:buFont typeface="Wingdings" pitchFamily="2" charset="2"/>
              <a:buChar char="Ø"/>
            </a:pPr>
            <a:endParaRPr lang="en-US" sz="2400" dirty="0" smtClean="0"/>
          </a:p>
          <a:p>
            <a:pPr algn="l">
              <a:buFont typeface="Wingdings" pitchFamily="2" charset="2"/>
              <a:buChar char="Ø"/>
            </a:pPr>
            <a:r>
              <a:rPr lang="en-US" sz="2400" dirty="0" smtClean="0"/>
              <a:t> Computer being an electronic machine its feature are always             	incompatible to human being.</a:t>
            </a:r>
          </a:p>
          <a:p>
            <a:pPr algn="l">
              <a:buFont typeface="Wingdings" pitchFamily="2" charset="2"/>
              <a:buChar char="Ø"/>
            </a:pPr>
            <a:endParaRPr lang="en-US" sz="2400" dirty="0" smtClean="0"/>
          </a:p>
          <a:p>
            <a:pPr lvl="0" algn="l">
              <a:buFont typeface="Wingdings" pitchFamily="2" charset="2"/>
              <a:buChar char="Ø"/>
            </a:pPr>
            <a:r>
              <a:rPr lang="en-US" sz="2400" dirty="0" smtClean="0"/>
              <a:t>The System is not fully automated system.</a:t>
            </a:r>
          </a:p>
          <a:p>
            <a:pPr algn="l"/>
            <a:endParaRPr lang="en-US" sz="2400" dirty="0">
              <a:solidFill>
                <a:schemeClr val="tx1"/>
              </a:solidFill>
            </a:endParaRPr>
          </a:p>
        </p:txBody>
      </p:sp>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33400" y="259081"/>
            <a:ext cx="7772400" cy="604520"/>
          </a:xfrm>
        </p:spPr>
        <p:txBody>
          <a:bodyPr/>
          <a:lstStyle/>
          <a:p>
            <a:r>
              <a:rPr lang="en-US" sz="2800" b="1" dirty="0" smtClean="0"/>
              <a:t>Limitations</a:t>
            </a:r>
            <a:endParaRPr lang="en-US" sz="2800" dirty="0"/>
          </a:p>
        </p:txBody>
      </p:sp>
      <p:sp>
        <p:nvSpPr>
          <p:cNvPr id="5" name="Subtitle 4"/>
          <p:cNvSpPr>
            <a:spLocks noGrp="1"/>
          </p:cNvSpPr>
          <p:nvPr>
            <p:ph type="subTitle" idx="1"/>
          </p:nvPr>
        </p:nvSpPr>
        <p:spPr>
          <a:xfrm>
            <a:off x="304800" y="949960"/>
            <a:ext cx="8382000" cy="6649720"/>
          </a:xfrm>
        </p:spPr>
        <p:txBody>
          <a:bodyPr/>
          <a:lstStyle/>
          <a:p>
            <a:pPr algn="l"/>
            <a:r>
              <a:rPr lang="en-US" sz="2400" dirty="0" smtClean="0"/>
              <a:t>System has following limitations –</a:t>
            </a:r>
          </a:p>
          <a:p>
            <a:pPr lvl="0" algn="l">
              <a:buFont typeface="Wingdings" pitchFamily="2" charset="2"/>
              <a:buChar char="Ø"/>
            </a:pPr>
            <a:r>
              <a:rPr lang="en-US" sz="2400" dirty="0" smtClean="0"/>
              <a:t>  The backend technology if changed at some later times may 	consume much time to get implemented.</a:t>
            </a:r>
          </a:p>
          <a:p>
            <a:pPr lvl="0" algn="l">
              <a:buFont typeface="Wingdings" pitchFamily="2" charset="2"/>
              <a:buChar char="Ø"/>
            </a:pPr>
            <a:r>
              <a:rPr lang="en-US" sz="2400" dirty="0" smtClean="0"/>
              <a:t>   Parallel implementation cannot be rendered at a time.</a:t>
            </a:r>
          </a:p>
          <a:p>
            <a:pPr lvl="0" algn="l">
              <a:buFont typeface="Wingdings" pitchFamily="2" charset="2"/>
              <a:buChar char="Ø"/>
            </a:pPr>
            <a:endParaRPr lang="en-US" sz="2400" dirty="0" smtClean="0"/>
          </a:p>
          <a:p>
            <a:pPr lvl="0" algn="l">
              <a:buFont typeface="Wingdings" pitchFamily="2" charset="2"/>
              <a:buChar char="Ø"/>
            </a:pPr>
            <a:r>
              <a:rPr lang="en-US" sz="2400" dirty="0" smtClean="0"/>
              <a:t>   System is not customizable to its look and feel.</a:t>
            </a:r>
          </a:p>
          <a:p>
            <a:pPr lvl="0" algn="l">
              <a:buFont typeface="Wingdings" pitchFamily="2" charset="2"/>
              <a:buChar char="Ø"/>
            </a:pPr>
            <a:endParaRPr lang="en-US" sz="2400" dirty="0" smtClean="0"/>
          </a:p>
          <a:p>
            <a:pPr lvl="0" algn="l">
              <a:buFont typeface="Wingdings" pitchFamily="2" charset="2"/>
              <a:buChar char="Ø"/>
            </a:pPr>
            <a:r>
              <a:rPr lang="en-US" sz="2400" dirty="0" smtClean="0"/>
              <a:t>   User needs some sorts of training before using the system.</a:t>
            </a:r>
          </a:p>
          <a:p>
            <a:pPr lvl="0" algn="l">
              <a:buFont typeface="Wingdings" pitchFamily="2" charset="2"/>
              <a:buChar char="Ø"/>
            </a:pPr>
            <a:endParaRPr lang="en-US" sz="2400" dirty="0" smtClean="0"/>
          </a:p>
          <a:p>
            <a:pPr lvl="0" algn="l">
              <a:buFont typeface="Wingdings" pitchFamily="2" charset="2"/>
              <a:buChar char="Ø"/>
            </a:pPr>
            <a:r>
              <a:rPr lang="en-US" sz="2400" dirty="0" smtClean="0"/>
              <a:t>   User should be able to understand all the technical terms 	associated with the system before handling it.</a:t>
            </a:r>
          </a:p>
          <a:p>
            <a:pPr lvl="0" algn="l">
              <a:buFont typeface="Wingdings" pitchFamily="2" charset="2"/>
              <a:buChar char="Ø"/>
            </a:pPr>
            <a:endParaRPr lang="en-US" sz="2400" dirty="0" smtClean="0"/>
          </a:p>
          <a:p>
            <a:pPr lvl="0" algn="l">
              <a:buFont typeface="Wingdings" pitchFamily="2" charset="2"/>
              <a:buChar char="Ø"/>
            </a:pPr>
            <a:r>
              <a:rPr lang="en-US" sz="2400" dirty="0" smtClean="0"/>
              <a:t>   The system cannot function without internet connection.</a:t>
            </a:r>
            <a:endParaRPr lang="en-US" sz="2400" dirty="0">
              <a:solidFill>
                <a:schemeClr val="tx1"/>
              </a:solidFill>
            </a:endParaRPr>
          </a:p>
        </p:txBody>
      </p:sp>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81000" y="2677160"/>
            <a:ext cx="8229600" cy="1295400"/>
          </a:xfrm>
        </p:spPr>
        <p:txBody>
          <a:bodyPr/>
          <a:lstStyle/>
          <a:p>
            <a:r>
              <a:rPr lang="en-US" dirty="0" smtClean="0">
                <a:latin typeface="Impact" pitchFamily="34" charset="0"/>
              </a:rPr>
              <a:t>Proposed Enhancement</a:t>
            </a:r>
            <a:endParaRPr lang="en-US" dirty="0"/>
          </a:p>
        </p:txBody>
      </p:sp>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81000" y="777240"/>
            <a:ext cx="8610600" cy="6477000"/>
          </a:xfrm>
        </p:spPr>
        <p:txBody>
          <a:bodyPr/>
          <a:lstStyle/>
          <a:p>
            <a:pPr algn="l"/>
            <a:r>
              <a:rPr lang="en-US" sz="2800" dirty="0" smtClean="0">
                <a:solidFill>
                  <a:schemeClr val="tx1"/>
                </a:solidFill>
              </a:rPr>
              <a:t> </a:t>
            </a:r>
            <a:r>
              <a:rPr lang="en-IN" b="1" dirty="0" smtClean="0"/>
              <a:t> FUTURE ENHANCEMENT:</a:t>
            </a:r>
            <a:endParaRPr lang="en-US" dirty="0" smtClean="0"/>
          </a:p>
          <a:p>
            <a:pPr algn="l"/>
            <a:r>
              <a:rPr lang="en-IN" b="1" dirty="0" smtClean="0"/>
              <a:t> </a:t>
            </a:r>
            <a:endParaRPr lang="en-US" dirty="0" smtClean="0"/>
          </a:p>
          <a:p>
            <a:pPr lvl="0" algn="l">
              <a:buFont typeface="Wingdings" pitchFamily="2" charset="2"/>
              <a:buChar char="Ø"/>
            </a:pPr>
            <a:r>
              <a:rPr lang="en-IN" sz="2400" dirty="0" smtClean="0"/>
              <a:t> This can be used in </a:t>
            </a:r>
            <a:r>
              <a:rPr lang="en-IN" sz="2400" dirty="0" err="1" smtClean="0"/>
              <a:t>Cunstuction</a:t>
            </a:r>
            <a:r>
              <a:rPr lang="en-IN" sz="2400" dirty="0" smtClean="0"/>
              <a:t> companies  as well as in 	corporate world.	</a:t>
            </a:r>
            <a:endParaRPr lang="en-US" sz="2400" dirty="0" smtClean="0"/>
          </a:p>
          <a:p>
            <a:pPr lvl="0" algn="l">
              <a:buFont typeface="Wingdings" pitchFamily="2" charset="2"/>
              <a:buChar char="Ø"/>
            </a:pPr>
            <a:r>
              <a:rPr lang="en-IN" sz="2400" dirty="0" smtClean="0"/>
              <a:t>  Can be used anywhere any time as it is a web based application 	(user location doesn’t matter).</a:t>
            </a:r>
            <a:endParaRPr lang="en-US" sz="2400" dirty="0" smtClean="0"/>
          </a:p>
          <a:p>
            <a:pPr lvl="0" algn="l">
              <a:buFont typeface="Wingdings" pitchFamily="2" charset="2"/>
              <a:buChar char="Ø"/>
            </a:pPr>
            <a:r>
              <a:rPr lang="en-IN" sz="2400" dirty="0" smtClean="0"/>
              <a:t> No restriction of member should be present at the time of 	project deals.</a:t>
            </a:r>
            <a:endParaRPr lang="en-US" sz="2400" dirty="0" smtClean="0"/>
          </a:p>
          <a:p>
            <a:r>
              <a:rPr lang="en-US" dirty="0" smtClean="0"/>
              <a:t> </a:t>
            </a:r>
          </a:p>
          <a:p>
            <a:pPr algn="l">
              <a:buFont typeface="Wingdings" pitchFamily="2" charset="2"/>
              <a:buChar char="Ø"/>
            </a:pPr>
            <a:endParaRPr lang="en-US" dirty="0"/>
          </a:p>
        </p:txBody>
      </p:sp>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33400" y="2677160"/>
            <a:ext cx="8229600" cy="1295400"/>
          </a:xfrm>
        </p:spPr>
        <p:txBody>
          <a:bodyPr/>
          <a:lstStyle/>
          <a:p>
            <a:r>
              <a:rPr lang="en-US" dirty="0" smtClean="0">
                <a:latin typeface="Impact" pitchFamily="34" charset="0"/>
              </a:rPr>
              <a:t>Conclusion</a:t>
            </a:r>
            <a:endParaRPr lang="en-US" dirty="0"/>
          </a:p>
        </p:txBody>
      </p:sp>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a:xfrm>
            <a:off x="304800" y="690880"/>
            <a:ext cx="8534400" cy="6736080"/>
          </a:xfrm>
        </p:spPr>
        <p:txBody>
          <a:bodyPr/>
          <a:lstStyle/>
          <a:p>
            <a:r>
              <a:rPr lang="en-US" sz="2800" dirty="0" smtClean="0"/>
              <a:t>The whole idea behind this project is pretty good and 	it really secures online posting projects ,transfer 	payments, paying subscription ,provide  insurance 	to  both entities client as well developer. After 	getting insured somewhat they fill relax and have  	guarantee of completion of Project, refund and 	Payment etc.</a:t>
            </a:r>
          </a:p>
          <a:p>
            <a:pPr algn="l">
              <a:buFont typeface="Wingdings" pitchFamily="2" charset="2"/>
              <a:buChar char="Ø"/>
            </a:pPr>
            <a:r>
              <a:rPr lang="en-US" sz="2800" dirty="0" smtClean="0"/>
              <a:t>      This system further can be generalized so that it can 	be useful to enhance online business.</a:t>
            </a:r>
          </a:p>
          <a:p>
            <a:pPr algn="l"/>
            <a:r>
              <a:rPr lang="en-US" sz="2800" dirty="0" smtClean="0"/>
              <a:t>	It Optimizes the time, overall money for travelling, 	etc . Helpful for doing business in case of physically 	separated entities.</a:t>
            </a:r>
          </a:p>
          <a:p>
            <a:pPr algn="l">
              <a:buFont typeface="Arial" pitchFamily="34" charset="0"/>
              <a:buChar char="•"/>
            </a:pPr>
            <a:endParaRPr lang="en-US" sz="2800" dirty="0">
              <a:solidFill>
                <a:schemeClr val="tx1"/>
              </a:solidFill>
            </a:endParaRPr>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33400" y="2849880"/>
            <a:ext cx="8229600" cy="1295400"/>
          </a:xfrm>
        </p:spPr>
        <p:txBody>
          <a:bodyPr/>
          <a:lstStyle/>
          <a:p>
            <a:r>
              <a:rPr lang="en-US" dirty="0" smtClean="0">
                <a:latin typeface="Impact" pitchFamily="34" charset="0"/>
              </a:rPr>
              <a:t>Thank You</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638704"/>
          </a:xfrm>
        </p:spPr>
        <p:txBody>
          <a:bodyPr>
            <a:noAutofit/>
          </a:bodyPr>
          <a:lstStyle/>
          <a:p>
            <a:r>
              <a:rPr lang="en-US" sz="3200" dirty="0" smtClean="0">
                <a:latin typeface="Times New Roman" pitchFamily="18" charset="0"/>
                <a:cs typeface="Times New Roman" pitchFamily="18" charset="0"/>
              </a:rPr>
              <a:t>Objective of the  system</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a:xfrm>
            <a:off x="457200" y="949960"/>
            <a:ext cx="8229600" cy="6563360"/>
          </a:xfrm>
        </p:spPr>
        <p:txBody>
          <a:bodyPr>
            <a:normAutofit/>
          </a:bodyPr>
          <a:lstStyle/>
          <a:p>
            <a:pPr algn="just">
              <a:buFont typeface="Wingdings" pitchFamily="2" charset="2"/>
              <a:buChar char="Ø"/>
            </a:pPr>
            <a:r>
              <a:rPr lang="en-US" sz="2800" b="1" dirty="0" smtClean="0"/>
              <a:t> </a:t>
            </a:r>
            <a:r>
              <a:rPr lang="en-US" sz="2800" b="1" dirty="0"/>
              <a:t>Objective of System</a:t>
            </a:r>
            <a:endParaRPr lang="en-IN" sz="2800" dirty="0"/>
          </a:p>
          <a:p>
            <a:pPr lvl="0" algn="just">
              <a:buFont typeface="Wingdings" pitchFamily="2" charset="2"/>
              <a:buChar char="Ø"/>
            </a:pPr>
            <a:r>
              <a:rPr lang="en-US" sz="2400" dirty="0">
                <a:latin typeface="Times New Roman" pitchFamily="18" charset="0"/>
                <a:cs typeface="Times New Roman" pitchFamily="18" charset="0"/>
              </a:rPr>
              <a:t>To integrate current manual System of  MSEB into online system.</a:t>
            </a:r>
            <a:endParaRPr lang="en-IN" sz="2400" dirty="0">
              <a:latin typeface="Times New Roman" pitchFamily="18" charset="0"/>
              <a:cs typeface="Times New Roman" pitchFamily="18" charset="0"/>
            </a:endParaRPr>
          </a:p>
          <a:p>
            <a:pPr lvl="0" algn="just">
              <a:buFont typeface="Wingdings" pitchFamily="2" charset="2"/>
              <a:buChar char="Ø"/>
            </a:pPr>
            <a:r>
              <a:rPr lang="en-US" sz="2400" dirty="0">
                <a:latin typeface="Times New Roman" pitchFamily="18" charset="0"/>
                <a:cs typeface="Times New Roman" pitchFamily="18" charset="0"/>
              </a:rPr>
              <a:t>Increase Customer satisfaction by online bill </a:t>
            </a:r>
            <a:r>
              <a:rPr lang="en-US" sz="2400" dirty="0" err="1">
                <a:latin typeface="Times New Roman" pitchFamily="18" charset="0"/>
                <a:cs typeface="Times New Roman" pitchFamily="18" charset="0"/>
              </a:rPr>
              <a:t>payment,bill</a:t>
            </a:r>
            <a:r>
              <a:rPr lang="en-US" sz="2400" dirty="0">
                <a:latin typeface="Times New Roman" pitchFamily="18" charset="0"/>
                <a:cs typeface="Times New Roman" pitchFamily="18" charset="0"/>
              </a:rPr>
              <a:t> summery.</a:t>
            </a:r>
            <a:endParaRPr lang="en-IN" sz="2400" dirty="0">
              <a:latin typeface="Times New Roman" pitchFamily="18" charset="0"/>
              <a:cs typeface="Times New Roman" pitchFamily="18" charset="0"/>
            </a:endParaRPr>
          </a:p>
          <a:p>
            <a:pPr lvl="0" algn="just">
              <a:buFont typeface="Wingdings" pitchFamily="2" charset="2"/>
              <a:buChar char="Ø"/>
            </a:pPr>
            <a:r>
              <a:rPr lang="en-US" sz="2400" dirty="0">
                <a:latin typeface="Times New Roman" pitchFamily="18" charset="0"/>
                <a:cs typeface="Times New Roman" pitchFamily="18" charset="0"/>
              </a:rPr>
              <a:t>Connection request etc. Integrate all power stations data into one system.</a:t>
            </a:r>
            <a:endParaRPr lang="en-IN" sz="2400" dirty="0">
              <a:latin typeface="Times New Roman" pitchFamily="18" charset="0"/>
              <a:cs typeface="Times New Roman" pitchFamily="18" charset="0"/>
            </a:endParaRPr>
          </a:p>
          <a:p>
            <a:pPr algn="just">
              <a:buFont typeface="Wingdings" pitchFamily="2" charset="2"/>
              <a:buChar char="Ø"/>
            </a:pPr>
            <a:r>
              <a:rPr lang="en-US" sz="2400" dirty="0">
                <a:latin typeface="Times New Roman" pitchFamily="18" charset="0"/>
                <a:cs typeface="Times New Roman" pitchFamily="18" charset="0"/>
              </a:rPr>
              <a:t>For easily maintenance and monitoring using various data mining techniques</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2721"/>
            <a:ext cx="8229600" cy="897784"/>
          </a:xfrm>
        </p:spPr>
        <p:txBody>
          <a:bodyPr>
            <a:normAutofit/>
          </a:bodyPr>
          <a:lstStyle/>
          <a:p>
            <a:r>
              <a:rPr lang="en-US" sz="3200" dirty="0" smtClean="0">
                <a:latin typeface="Times New Roman" pitchFamily="18" charset="0"/>
                <a:cs typeface="Times New Roman" pitchFamily="18" charset="0"/>
              </a:rPr>
              <a:t>User Requirements</a:t>
            </a:r>
            <a:endParaRPr lang="en-US" sz="3200" dirty="0">
              <a:latin typeface="Times New Roman" pitchFamily="18" charset="0"/>
              <a:cs typeface="Times New Roman" pitchFamily="18" charset="0"/>
            </a:endParaRPr>
          </a:p>
        </p:txBody>
      </p:sp>
      <p:sp>
        <p:nvSpPr>
          <p:cNvPr id="3" name="Content Placeholder 2"/>
          <p:cNvSpPr>
            <a:spLocks noGrp="1"/>
          </p:cNvSpPr>
          <p:nvPr>
            <p:ph idx="1"/>
          </p:nvPr>
        </p:nvSpPr>
        <p:spPr>
          <a:xfrm>
            <a:off x="457200" y="1036320"/>
            <a:ext cx="8229600" cy="5906665"/>
          </a:xfrm>
        </p:spPr>
        <p:txBody>
          <a:bodyPr>
            <a:normAutofit fontScale="92500" lnSpcReduction="10000"/>
          </a:bodyPr>
          <a:lstStyle/>
          <a:p>
            <a:pPr algn="just"/>
            <a:r>
              <a:rPr lang="en-US" sz="2600" b="1" dirty="0">
                <a:latin typeface="Times New Roman" pitchFamily="18" charset="0"/>
                <a:cs typeface="Times New Roman" pitchFamily="18" charset="0"/>
              </a:rPr>
              <a:t>1 Requirement Determination techniques used</a:t>
            </a:r>
            <a:r>
              <a:rPr lang="en-US" sz="2600" dirty="0">
                <a:latin typeface="Times New Roman" pitchFamily="18" charset="0"/>
                <a:cs typeface="Times New Roman" pitchFamily="18" charset="0"/>
              </a:rPr>
              <a:t> – Gathering relevant information for building a system is not an easy task.  Therefore, there are different techniques to collect the data in an organized manner.  We did it as follows:</a:t>
            </a:r>
            <a:endParaRPr lang="en-IN" sz="2600" dirty="0">
              <a:latin typeface="Times New Roman" pitchFamily="18" charset="0"/>
              <a:cs typeface="Times New Roman" pitchFamily="18" charset="0"/>
            </a:endParaRPr>
          </a:p>
          <a:p>
            <a:pPr lvl="2" algn="just"/>
            <a:r>
              <a:rPr lang="en-US" sz="2600" dirty="0">
                <a:latin typeface="Times New Roman" pitchFamily="18" charset="0"/>
                <a:cs typeface="Times New Roman" pitchFamily="18" charset="0"/>
              </a:rPr>
              <a:t>Tried to understand the manual process and its drawbacks.  </a:t>
            </a:r>
            <a:endParaRPr lang="en-IN" sz="2600" dirty="0">
              <a:latin typeface="Times New Roman" pitchFamily="18" charset="0"/>
              <a:cs typeface="Times New Roman" pitchFamily="18" charset="0"/>
            </a:endParaRPr>
          </a:p>
          <a:p>
            <a:pPr lvl="2" algn="just"/>
            <a:r>
              <a:rPr lang="en-US" sz="2600" dirty="0">
                <a:latin typeface="Times New Roman" pitchFamily="18" charset="0"/>
                <a:cs typeface="Times New Roman" pitchFamily="18" charset="0"/>
              </a:rPr>
              <a:t>Tried to identify the time wasting process in the manual system.</a:t>
            </a:r>
            <a:endParaRPr lang="en-IN" sz="2600" dirty="0">
              <a:latin typeface="Times New Roman" pitchFamily="18" charset="0"/>
              <a:cs typeface="Times New Roman" pitchFamily="18" charset="0"/>
            </a:endParaRPr>
          </a:p>
          <a:p>
            <a:pPr algn="just"/>
            <a:r>
              <a:rPr lang="en-US" sz="2600" b="1" dirty="0">
                <a:latin typeface="Times New Roman" pitchFamily="18" charset="0"/>
                <a:cs typeface="Times New Roman" pitchFamily="18" charset="0"/>
              </a:rPr>
              <a:t>2.3.2 Feasibility Study: </a:t>
            </a:r>
            <a:r>
              <a:rPr lang="en-US" sz="2600" dirty="0">
                <a:latin typeface="Times New Roman" pitchFamily="18" charset="0"/>
                <a:cs typeface="Times New Roman" pitchFamily="18" charset="0"/>
              </a:rPr>
              <a:t> The purpose of feasibility study is to investigate deeply the recommended system.  Feasibility study is carried out to describe and evaluate the proposed system.  The study will justify whether the project is feasible or not and whether it is worth while or not.  Therefore, a feasibility study of the proposed system needs to be carried out in order to</a:t>
            </a:r>
            <a:endParaRPr lang="en-IN" sz="2600" dirty="0">
              <a:latin typeface="Times New Roman" pitchFamily="18" charset="0"/>
              <a:cs typeface="Times New Roman" pitchFamily="18" charset="0"/>
            </a:endParaRPr>
          </a:p>
          <a:p>
            <a:pPr lvl="2" algn="just"/>
            <a:r>
              <a:rPr lang="en-US" sz="2600" dirty="0">
                <a:latin typeface="Times New Roman" pitchFamily="18" charset="0"/>
                <a:cs typeface="Times New Roman" pitchFamily="18" charset="0"/>
              </a:rPr>
              <a:t>Provide the better understanding of the system.</a:t>
            </a:r>
            <a:endParaRPr lang="en-IN" sz="2600" dirty="0">
              <a:latin typeface="Times New Roman" pitchFamily="18" charset="0"/>
              <a:cs typeface="Times New Roman" pitchFamily="18" charset="0"/>
            </a:endParaRPr>
          </a:p>
          <a:p>
            <a:pPr lvl="2" algn="just"/>
            <a:r>
              <a:rPr lang="en-US" sz="2600" dirty="0">
                <a:latin typeface="Times New Roman" pitchFamily="18" charset="0"/>
                <a:cs typeface="Times New Roman" pitchFamily="18" charset="0"/>
              </a:rPr>
              <a:t>Clarify the objectives in the proposed system</a:t>
            </a:r>
            <a:r>
              <a:rPr lang="en-US" dirty="0"/>
              <a:t>.</a:t>
            </a:r>
            <a:endParaRPr lang="en-IN"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329738"/>
            <a:ext cx="8458200" cy="7426960"/>
          </a:xfrm>
        </p:spPr>
        <p:txBody>
          <a:bodyPr>
            <a:noAutofit/>
          </a:bodyPr>
          <a:lstStyle/>
          <a:p>
            <a:pPr lvl="2" algn="just"/>
            <a:r>
              <a:rPr lang="en-US" sz="2000" dirty="0">
                <a:latin typeface="Times New Roman" pitchFamily="18" charset="0"/>
                <a:cs typeface="Times New Roman" pitchFamily="18" charset="0"/>
              </a:rPr>
              <a:t>Describe the outputs.</a:t>
            </a:r>
            <a:endParaRPr lang="en-IN"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There are many factors to assess while analyzing whether the proposed system is feasible and should be adopted. These factors are technical feasibility, operational feasibility and social feasibility. In order to test technical, operational and economical feasibility, the system comparisons are carried out between the proposed system and the existing system, so that the proposed system can be easily take over.  </a:t>
            </a:r>
            <a:endParaRPr lang="en-IN"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  </a:t>
            </a:r>
            <a:r>
              <a:rPr lang="en-US" sz="2000" b="1" dirty="0">
                <a:latin typeface="Times New Roman" pitchFamily="18" charset="0"/>
                <a:cs typeface="Times New Roman" pitchFamily="18" charset="0"/>
              </a:rPr>
              <a:t>Technical Feasibility:  </a:t>
            </a:r>
            <a:r>
              <a:rPr lang="en-US" sz="2000" dirty="0">
                <a:latin typeface="Times New Roman" pitchFamily="18" charset="0"/>
                <a:cs typeface="Times New Roman" pitchFamily="18" charset="0"/>
              </a:rPr>
              <a:t>The technical feasibility deals with some facts such as </a:t>
            </a:r>
            <a:endParaRPr lang="en-IN" sz="2000" dirty="0">
              <a:latin typeface="Times New Roman" pitchFamily="18" charset="0"/>
              <a:cs typeface="Times New Roman" pitchFamily="18" charset="0"/>
            </a:endParaRPr>
          </a:p>
          <a:p>
            <a:pPr lvl="2" algn="just"/>
            <a:r>
              <a:rPr lang="en-US" sz="2000" dirty="0">
                <a:latin typeface="Times New Roman" pitchFamily="18" charset="0"/>
                <a:cs typeface="Times New Roman" pitchFamily="18" charset="0"/>
              </a:rPr>
              <a:t>Is the proposed system technically feasible?</a:t>
            </a:r>
            <a:endParaRPr lang="en-IN" sz="2000" dirty="0">
              <a:latin typeface="Times New Roman" pitchFamily="18" charset="0"/>
              <a:cs typeface="Times New Roman" pitchFamily="18" charset="0"/>
            </a:endParaRPr>
          </a:p>
          <a:p>
            <a:pPr lvl="2" algn="just"/>
            <a:r>
              <a:rPr lang="en-US" sz="2000" dirty="0">
                <a:latin typeface="Times New Roman" pitchFamily="18" charset="0"/>
                <a:cs typeface="Times New Roman" pitchFamily="18" charset="0"/>
              </a:rPr>
              <a:t>Is it within the state of art?</a:t>
            </a:r>
            <a:endParaRPr lang="en-IN" sz="2000" dirty="0">
              <a:latin typeface="Times New Roman" pitchFamily="18" charset="0"/>
              <a:cs typeface="Times New Roman" pitchFamily="18" charset="0"/>
            </a:endParaRPr>
          </a:p>
          <a:p>
            <a:pPr lvl="2" algn="just"/>
            <a:r>
              <a:rPr lang="en-US" sz="2000" dirty="0">
                <a:latin typeface="Times New Roman" pitchFamily="18" charset="0"/>
                <a:cs typeface="Times New Roman" pitchFamily="18" charset="0"/>
              </a:rPr>
              <a:t>What hardware and software will be required?</a:t>
            </a:r>
            <a:endParaRPr lang="en-IN" sz="2000" dirty="0">
              <a:latin typeface="Times New Roman" pitchFamily="18" charset="0"/>
              <a:cs typeface="Times New Roman" pitchFamily="18" charset="0"/>
            </a:endParaRPr>
          </a:p>
          <a:p>
            <a:pPr lvl="2" algn="just"/>
            <a:r>
              <a:rPr lang="en-US" sz="2000" dirty="0">
                <a:latin typeface="Times New Roman" pitchFamily="18" charset="0"/>
                <a:cs typeface="Times New Roman" pitchFamily="18" charset="0"/>
              </a:rPr>
              <a:t>Does the management already have the software/hardware or does it have to procure them?</a:t>
            </a:r>
            <a:endParaRPr lang="en-IN"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     The technologies used to develop this system are already well established and proven.  The hardware and software requirements are simple.  The system is implemented as a client-server application with </a:t>
            </a:r>
            <a:r>
              <a:rPr lang="en-US" sz="2000" dirty="0" err="1">
                <a:latin typeface="Times New Roman" pitchFamily="18" charset="0"/>
                <a:cs typeface="Times New Roman" pitchFamily="18" charset="0"/>
              </a:rPr>
              <a:t>PostgreSQL</a:t>
            </a:r>
            <a:r>
              <a:rPr lang="en-US" sz="2000" dirty="0">
                <a:latin typeface="Times New Roman" pitchFamily="18" charset="0"/>
                <a:cs typeface="Times New Roman" pitchFamily="18" charset="0"/>
              </a:rPr>
              <a:t> 8.4 as the database back end and Microsoft .NET framework 2.0.  The system just needs a window based machine with SQL Server installed.  So the system is technically feasible.</a:t>
            </a:r>
            <a:endParaRPr lang="en-IN" sz="2000" dirty="0">
              <a:latin typeface="Times New Roman" pitchFamily="18" charset="0"/>
              <a:cs typeface="Times New Roman" pitchFamily="18" charset="0"/>
            </a:endParaRPr>
          </a:p>
          <a:p>
            <a:pPr algn="just"/>
            <a:endParaRPr lang="en-IN" sz="2000" dirty="0"/>
          </a:p>
        </p:txBody>
      </p:sp>
    </p:spTree>
    <p:extLst>
      <p:ext uri="{BB962C8B-B14F-4D97-AF65-F5344CB8AC3E}">
        <p14:creationId xmlns:p14="http://schemas.microsoft.com/office/powerpoint/2010/main" val="19491069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31800"/>
            <a:ext cx="8229600" cy="6511185"/>
          </a:xfrm>
        </p:spPr>
        <p:txBody>
          <a:bodyPr>
            <a:normAutofit/>
          </a:bodyPr>
          <a:lstStyle/>
          <a:p>
            <a:pPr algn="just"/>
            <a:r>
              <a:rPr lang="en-US" sz="2000" b="1" dirty="0">
                <a:latin typeface="Times New Roman" pitchFamily="18" charset="0"/>
                <a:cs typeface="Times New Roman" pitchFamily="18" charset="0"/>
              </a:rPr>
              <a:t>Operational Feasibility:  </a:t>
            </a:r>
            <a:r>
              <a:rPr lang="en-US" sz="2000" dirty="0">
                <a:latin typeface="Times New Roman" pitchFamily="18" charset="0"/>
                <a:cs typeface="Times New Roman" pitchFamily="18" charset="0"/>
              </a:rPr>
              <a:t>Operational feasibility deals with the human factor.  It checks the impact of the proposed system on the staff.  The management of the company and staff has shown interest in the development of the system.  They expect the computerized system to help them to work efficiently.  Retrieval of information will be easier as all the information will be stored in the database.  The system will also be user friendly.  Thus the proposed system is operationally feasible.  </a:t>
            </a:r>
            <a:endParaRPr lang="en-IN" sz="2000" dirty="0">
              <a:latin typeface="Times New Roman" pitchFamily="18" charset="0"/>
              <a:cs typeface="Times New Roman" pitchFamily="18" charset="0"/>
            </a:endParaRPr>
          </a:p>
          <a:p>
            <a:pPr marL="0" indent="0" algn="just">
              <a:buNone/>
            </a:pPr>
            <a:r>
              <a:rPr lang="en-US" sz="2000" dirty="0" smtClean="0">
                <a:latin typeface="Times New Roman" pitchFamily="18" charset="0"/>
                <a:cs typeface="Times New Roman" pitchFamily="18" charset="0"/>
              </a:rPr>
              <a:t>   </a:t>
            </a:r>
            <a:endParaRPr lang="en-IN" sz="2000" dirty="0">
              <a:latin typeface="Times New Roman" pitchFamily="18" charset="0"/>
              <a:cs typeface="Times New Roman" pitchFamily="18" charset="0"/>
            </a:endParaRPr>
          </a:p>
          <a:p>
            <a:pPr algn="just"/>
            <a:r>
              <a:rPr lang="en-US" sz="2000" dirty="0">
                <a:latin typeface="Times New Roman" pitchFamily="18" charset="0"/>
                <a:cs typeface="Times New Roman" pitchFamily="18" charset="0"/>
              </a:rPr>
              <a:t> </a:t>
            </a:r>
            <a:r>
              <a:rPr lang="en-US" sz="2000" b="1" dirty="0">
                <a:latin typeface="Times New Roman" pitchFamily="18" charset="0"/>
                <a:cs typeface="Times New Roman" pitchFamily="18" charset="0"/>
              </a:rPr>
              <a:t>Social Feasibility: </a:t>
            </a:r>
            <a:r>
              <a:rPr lang="en-US" sz="2000" dirty="0">
                <a:latin typeface="Times New Roman" pitchFamily="18" charset="0"/>
                <a:cs typeface="Times New Roman" pitchFamily="18" charset="0"/>
              </a:rPr>
              <a:t> The proposed system is being implemented taking into consideration the social feasibility.  User preferences and views are taken into consideration while designing the system.  The system does not replace any employee of the implementing organization.  It is just meant to make their work easier and to increase their productivity.  In all, system is socially feasible.</a:t>
            </a:r>
            <a:endParaRPr lang="en-IN" sz="2000" dirty="0">
              <a:latin typeface="Times New Roman" pitchFamily="18" charset="0"/>
              <a:cs typeface="Times New Roman" pitchFamily="18" charset="0"/>
            </a:endParaRPr>
          </a:p>
          <a:p>
            <a:pPr algn="just"/>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7492658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31800"/>
            <a:ext cx="8229600" cy="6511185"/>
          </a:xfrm>
        </p:spPr>
        <p:txBody>
          <a:bodyPr/>
          <a:lstStyle/>
          <a:p>
            <a:pPr algn="just"/>
            <a:r>
              <a:rPr lang="en-US" b="1" dirty="0"/>
              <a:t>Users Functional Requirements:</a:t>
            </a:r>
            <a:endParaRPr lang="en-IN" dirty="0"/>
          </a:p>
          <a:p>
            <a:pPr lvl="2" algn="just">
              <a:buFont typeface="Wingdings" pitchFamily="2" charset="2"/>
              <a:buChar char="Ø"/>
            </a:pPr>
            <a:r>
              <a:rPr lang="en-US" dirty="0">
                <a:latin typeface="Times New Roman" pitchFamily="18" charset="0"/>
                <a:cs typeface="Times New Roman" pitchFamily="18" charset="0"/>
              </a:rPr>
              <a:t> Storing employee records</a:t>
            </a:r>
            <a:endParaRPr lang="en-IN" sz="2000" dirty="0">
              <a:latin typeface="Times New Roman" pitchFamily="18" charset="0"/>
              <a:cs typeface="Times New Roman" pitchFamily="18" charset="0"/>
            </a:endParaRPr>
          </a:p>
          <a:p>
            <a:pPr lvl="2" algn="just">
              <a:buFont typeface="Wingdings" pitchFamily="2" charset="2"/>
              <a:buChar char="Ø"/>
            </a:pPr>
            <a:r>
              <a:rPr lang="en-US" dirty="0">
                <a:latin typeface="Times New Roman" pitchFamily="18" charset="0"/>
                <a:cs typeface="Times New Roman" pitchFamily="18" charset="0"/>
              </a:rPr>
              <a:t>Storing Customer  records</a:t>
            </a:r>
            <a:endParaRPr lang="en-IN" sz="2000" dirty="0">
              <a:latin typeface="Times New Roman" pitchFamily="18" charset="0"/>
              <a:cs typeface="Times New Roman" pitchFamily="18" charset="0"/>
            </a:endParaRPr>
          </a:p>
          <a:p>
            <a:pPr lvl="2" algn="just">
              <a:buFont typeface="Wingdings" pitchFamily="2" charset="2"/>
              <a:buChar char="Ø"/>
            </a:pPr>
            <a:r>
              <a:rPr lang="en-US" dirty="0">
                <a:latin typeface="Times New Roman" pitchFamily="18" charset="0"/>
                <a:cs typeface="Times New Roman" pitchFamily="18" charset="0"/>
              </a:rPr>
              <a:t>Give The Request records.</a:t>
            </a:r>
            <a:endParaRPr lang="en-IN" sz="2000" dirty="0">
              <a:latin typeface="Times New Roman" pitchFamily="18" charset="0"/>
              <a:cs typeface="Times New Roman" pitchFamily="18" charset="0"/>
            </a:endParaRPr>
          </a:p>
          <a:p>
            <a:pPr lvl="2" algn="just">
              <a:buFont typeface="Wingdings" pitchFamily="2" charset="2"/>
              <a:buChar char="Ø"/>
            </a:pPr>
            <a:r>
              <a:rPr lang="en-US" dirty="0">
                <a:latin typeface="Times New Roman" pitchFamily="18" charset="0"/>
                <a:cs typeface="Times New Roman" pitchFamily="18" charset="0"/>
              </a:rPr>
              <a:t>Modifying application..</a:t>
            </a:r>
            <a:endParaRPr lang="en-IN" sz="2000" dirty="0">
              <a:latin typeface="Times New Roman" pitchFamily="18" charset="0"/>
              <a:cs typeface="Times New Roman" pitchFamily="18" charset="0"/>
            </a:endParaRPr>
          </a:p>
          <a:p>
            <a:pPr lvl="2" algn="just">
              <a:buFont typeface="Wingdings" pitchFamily="2" charset="2"/>
              <a:buChar char="Ø"/>
            </a:pPr>
            <a:r>
              <a:rPr lang="en-US" dirty="0">
                <a:latin typeface="Times New Roman" pitchFamily="18" charset="0"/>
                <a:cs typeface="Times New Roman" pitchFamily="18" charset="0"/>
              </a:rPr>
              <a:t>Viewing the  Meter Wise Report.. </a:t>
            </a:r>
            <a:endParaRPr lang="en-IN" sz="2000" dirty="0">
              <a:latin typeface="Times New Roman" pitchFamily="18" charset="0"/>
              <a:cs typeface="Times New Roman" pitchFamily="18" charset="0"/>
            </a:endParaRPr>
          </a:p>
          <a:p>
            <a:pPr lvl="2" algn="just">
              <a:buFont typeface="Wingdings" pitchFamily="2" charset="2"/>
              <a:buChar char="Ø"/>
            </a:pPr>
            <a:r>
              <a:rPr lang="en-US" dirty="0">
                <a:latin typeface="Times New Roman" pitchFamily="18" charset="0"/>
                <a:cs typeface="Times New Roman" pitchFamily="18" charset="0"/>
              </a:rPr>
              <a:t>Generating the final </a:t>
            </a:r>
            <a:r>
              <a:rPr lang="en-US" dirty="0" smtClean="0">
                <a:latin typeface="Times New Roman" pitchFamily="18" charset="0"/>
                <a:cs typeface="Times New Roman" pitchFamily="18" charset="0"/>
              </a:rPr>
              <a:t>Bill</a:t>
            </a:r>
            <a:endParaRPr lang="en-IN" sz="2000" dirty="0">
              <a:latin typeface="Times New Roman" pitchFamily="18" charset="0"/>
              <a:cs typeface="Times New Roman" pitchFamily="18" charset="0"/>
            </a:endParaRPr>
          </a:p>
        </p:txBody>
      </p:sp>
    </p:spTree>
    <p:extLst>
      <p:ext uri="{BB962C8B-B14F-4D97-AF65-F5344CB8AC3E}">
        <p14:creationId xmlns:p14="http://schemas.microsoft.com/office/powerpoint/2010/main" val="26747992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77160"/>
            <a:ext cx="8229600" cy="1295400"/>
          </a:xfrm>
        </p:spPr>
        <p:txBody>
          <a:bodyPr>
            <a:noAutofit/>
          </a:bodyPr>
          <a:lstStyle/>
          <a:p>
            <a:r>
              <a:rPr lang="en-US" sz="7200" dirty="0" smtClean="0">
                <a:latin typeface="Impact" pitchFamily="34" charset="0"/>
              </a:rPr>
              <a:t>Analysis and Design</a:t>
            </a:r>
            <a:endParaRPr lang="en-US" sz="7200" dirty="0">
              <a:latin typeface="Impact" pitchFamily="34"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3022600"/>
            <a:ext cx="7772400" cy="604520"/>
          </a:xfrm>
        </p:spPr>
        <p:txBody>
          <a:bodyPr>
            <a:normAutofit fontScale="90000"/>
          </a:bodyPr>
          <a:lstStyle/>
          <a:p>
            <a:r>
              <a:rPr lang="en-US" dirty="0" smtClean="0"/>
              <a:t>Use Case Diagram</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le 1"/>
          <p:cNvSpPr>
            <a:spLocks noGrp="1"/>
          </p:cNvSpPr>
          <p:nvPr>
            <p:ph type="title"/>
          </p:nvPr>
        </p:nvSpPr>
        <p:spPr>
          <a:xfrm>
            <a:off x="457200" y="311256"/>
            <a:ext cx="8229600" cy="984144"/>
          </a:xfrm>
        </p:spPr>
        <p:txBody>
          <a:bodyPr>
            <a:noAutofit/>
          </a:bodyPr>
          <a:lstStyle/>
          <a:p>
            <a:pPr marL="342900" indent="-342900" eaLnBrk="1" hangingPunct="1"/>
            <a:r>
              <a:rPr lang="en-US" sz="3600" b="1" dirty="0" smtClean="0">
                <a:latin typeface="Times New Roman" pitchFamily="18" charset="0"/>
                <a:cs typeface="Times New Roman" pitchFamily="18" charset="0"/>
              </a:rPr>
              <a:t>Company Profile</a:t>
            </a:r>
            <a:r>
              <a:rPr lang="en-US" sz="3600" dirty="0" smtClean="0">
                <a:solidFill>
                  <a:srgbClr val="000000"/>
                </a:solidFill>
                <a:latin typeface="Times New Roman" pitchFamily="18" charset="0"/>
                <a:cs typeface="Times New Roman" pitchFamily="18" charset="0"/>
              </a:rPr>
              <a:t/>
            </a:r>
            <a:br>
              <a:rPr lang="en-US" sz="3600" dirty="0" smtClean="0">
                <a:solidFill>
                  <a:srgbClr val="000000"/>
                </a:solidFill>
                <a:latin typeface="Times New Roman" pitchFamily="18" charset="0"/>
                <a:cs typeface="Times New Roman" pitchFamily="18" charset="0"/>
              </a:rPr>
            </a:br>
            <a:endParaRPr lang="en-US" sz="3600" dirty="0" smtClean="0">
              <a:solidFill>
                <a:srgbClr val="000000"/>
              </a:solidFill>
              <a:latin typeface="Times New Roman" pitchFamily="18" charset="0"/>
              <a:cs typeface="Times New Roman" pitchFamily="18" charset="0"/>
            </a:endParaRPr>
          </a:p>
        </p:txBody>
      </p:sp>
      <p:sp>
        <p:nvSpPr>
          <p:cNvPr id="4" name="Content Placeholder 3"/>
          <p:cNvSpPr>
            <a:spLocks noGrp="1"/>
          </p:cNvSpPr>
          <p:nvPr>
            <p:ph idx="1"/>
          </p:nvPr>
        </p:nvSpPr>
        <p:spPr>
          <a:xfrm>
            <a:off x="457200" y="1209040"/>
            <a:ext cx="8229600" cy="6304280"/>
          </a:xfrm>
        </p:spPr>
        <p:txBody>
          <a:bodyPr rtlCol="0">
            <a:normAutofit fontScale="25000" lnSpcReduction="20000"/>
          </a:bodyPr>
          <a:lstStyle/>
          <a:p>
            <a:pPr marL="0" indent="0">
              <a:buNone/>
            </a:pPr>
            <a:r>
              <a:rPr lang="en-US" dirty="0" smtClean="0"/>
              <a:t> </a:t>
            </a:r>
            <a:endParaRPr lang="en-IN" sz="2800" dirty="0" smtClean="0"/>
          </a:p>
          <a:p>
            <a:pPr marL="0" indent="0">
              <a:buNone/>
            </a:pPr>
            <a:r>
              <a:rPr lang="en-US" sz="6400" dirty="0" err="1" smtClean="0">
                <a:latin typeface="Times New Roman" pitchFamily="18" charset="0"/>
                <a:cs typeface="Times New Roman" pitchFamily="18" charset="0"/>
              </a:rPr>
              <a:t>Technoplanet</a:t>
            </a:r>
            <a:r>
              <a:rPr lang="en-US" sz="6400" dirty="0" smtClean="0">
                <a:latin typeface="Times New Roman" pitchFamily="18" charset="0"/>
                <a:cs typeface="Times New Roman" pitchFamily="18" charset="0"/>
              </a:rPr>
              <a:t> </a:t>
            </a:r>
            <a:r>
              <a:rPr lang="en-US" sz="6400" dirty="0">
                <a:latin typeface="Times New Roman" pitchFamily="18" charset="0"/>
                <a:cs typeface="Times New Roman" pitchFamily="18" charset="0"/>
              </a:rPr>
              <a:t>Software </a:t>
            </a:r>
            <a:r>
              <a:rPr lang="en-US" sz="6400" dirty="0" err="1">
                <a:latin typeface="Times New Roman" pitchFamily="18" charset="0"/>
                <a:cs typeface="Times New Roman" pitchFamily="18" charset="0"/>
              </a:rPr>
              <a:t>Pvt</a:t>
            </a:r>
            <a:r>
              <a:rPr lang="en-US" sz="6400" dirty="0">
                <a:latin typeface="Times New Roman" pitchFamily="18" charset="0"/>
                <a:cs typeface="Times New Roman" pitchFamily="18" charset="0"/>
              </a:rPr>
              <a:t> .Ltd.</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dirty="0" err="1">
                <a:latin typeface="Times New Roman" pitchFamily="18" charset="0"/>
                <a:cs typeface="Times New Roman" pitchFamily="18" charset="0"/>
              </a:rPr>
              <a:t>Technoplanet</a:t>
            </a:r>
            <a:r>
              <a:rPr lang="en-US" sz="6400" dirty="0">
                <a:latin typeface="Times New Roman" pitchFamily="18" charset="0"/>
                <a:cs typeface="Times New Roman" pitchFamily="18" charset="0"/>
              </a:rPr>
              <a:t>  Software  is a leading software  and web development company ,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established  in December 2012 . We offer application development , as per the clients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needs and requirements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b="1" dirty="0">
                <a:latin typeface="Times New Roman" pitchFamily="18" charset="0"/>
                <a:cs typeface="Times New Roman" pitchFamily="18" charset="0"/>
              </a:rPr>
              <a:t>Goal</a:t>
            </a:r>
            <a:endParaRPr lang="en-IN" sz="6400" dirty="0">
              <a:latin typeface="Times New Roman" pitchFamily="18" charset="0"/>
              <a:cs typeface="Times New Roman" pitchFamily="18" charset="0"/>
            </a:endParaRPr>
          </a:p>
          <a:p>
            <a:pPr marL="0" indent="0">
              <a:buNone/>
            </a:pPr>
            <a:r>
              <a:rPr lang="en-US" sz="6400" b="1"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As a company is to customer service that is not just the best but legendary.</a:t>
            </a:r>
            <a:endParaRPr lang="en-IN" sz="6400" dirty="0">
              <a:latin typeface="Times New Roman" pitchFamily="18" charset="0"/>
              <a:cs typeface="Times New Roman" pitchFamily="18" charset="0"/>
            </a:endParaRPr>
          </a:p>
          <a:p>
            <a:pPr marL="0" indent="0">
              <a:buNone/>
            </a:pPr>
            <a:r>
              <a:rPr lang="en-US" sz="6400" dirty="0" smtClean="0">
                <a:latin typeface="Times New Roman" pitchFamily="18" charset="0"/>
                <a:cs typeface="Times New Roman" pitchFamily="18" charset="0"/>
              </a:rPr>
              <a:t> </a:t>
            </a:r>
            <a:endParaRPr lang="en-IN" sz="6400" dirty="0" smtClean="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b="1" dirty="0">
                <a:latin typeface="Times New Roman" pitchFamily="18" charset="0"/>
                <a:cs typeface="Times New Roman" pitchFamily="18" charset="0"/>
              </a:rPr>
              <a:t>Vision</a:t>
            </a:r>
            <a:endParaRPr lang="en-IN" sz="6400" dirty="0">
              <a:latin typeface="Times New Roman" pitchFamily="18" charset="0"/>
              <a:cs typeface="Times New Roman" pitchFamily="18" charset="0"/>
            </a:endParaRPr>
          </a:p>
          <a:p>
            <a:pPr marL="0" indent="0">
              <a:buNone/>
            </a:pPr>
            <a:r>
              <a:rPr lang="en-US" sz="6400" b="1"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         To be most customer centric organization .and  build a place where our clients and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expertise can come together to find best business solution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b="1" dirty="0">
                <a:latin typeface="Times New Roman" pitchFamily="18" charset="0"/>
                <a:cs typeface="Times New Roman" pitchFamily="18" charset="0"/>
              </a:rPr>
              <a:t>Mission</a:t>
            </a:r>
            <a:endParaRPr lang="en-IN" sz="6400" dirty="0">
              <a:latin typeface="Times New Roman" pitchFamily="18" charset="0"/>
              <a:cs typeface="Times New Roman" pitchFamily="18" charset="0"/>
            </a:endParaRPr>
          </a:p>
          <a:p>
            <a:pPr marL="0" indent="0">
              <a:buNone/>
            </a:pPr>
            <a:r>
              <a:rPr lang="en-US" sz="6400" b="1" dirty="0">
                <a:latin typeface="Times New Roman" pitchFamily="18" charset="0"/>
                <a:cs typeface="Times New Roman" pitchFamily="18" charset="0"/>
              </a:rPr>
              <a:t> </a:t>
            </a:r>
            <a:endParaRPr lang="en-IN" sz="6400" dirty="0">
              <a:latin typeface="Times New Roman" pitchFamily="18" charset="0"/>
              <a:cs typeface="Times New Roman" pitchFamily="18" charset="0"/>
            </a:endParaRPr>
          </a:p>
          <a:p>
            <a:pPr marL="0" indent="0">
              <a:buNone/>
            </a:pPr>
            <a:r>
              <a:rPr lang="en-US" sz="6400" dirty="0">
                <a:latin typeface="Times New Roman" pitchFamily="18" charset="0"/>
                <a:cs typeface="Times New Roman" pitchFamily="18" charset="0"/>
              </a:rPr>
              <a:t>To  contribute our strengths to take our client at higher position .</a:t>
            </a:r>
            <a:endParaRPr lang="en-IN" sz="6400" dirty="0">
              <a:latin typeface="Times New Roman" pitchFamily="18" charset="0"/>
              <a:cs typeface="Times New Roman" pitchFamily="18" charset="0"/>
            </a:endParaRPr>
          </a:p>
          <a:p>
            <a:pPr marL="0" indent="0" eaLnBrk="1" fontAlgn="auto" hangingPunct="1">
              <a:spcAft>
                <a:spcPts val="0"/>
              </a:spcAft>
              <a:buNone/>
              <a:defRPr/>
            </a:pPr>
            <a:endParaRPr lang="en-US"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1"/>
            <a:ext cx="8229600" cy="552344"/>
          </a:xfrm>
        </p:spPr>
        <p:txBody>
          <a:bodyPr>
            <a:normAutofit/>
          </a:bodyPr>
          <a:lstStyle/>
          <a:p>
            <a:r>
              <a:rPr lang="en-US" sz="2800" dirty="0" smtClean="0"/>
              <a:t>Admin </a:t>
            </a:r>
            <a:r>
              <a:rPr lang="en-US" sz="2800" dirty="0" err="1" smtClean="0"/>
              <a:t>UseCase</a:t>
            </a:r>
            <a:r>
              <a:rPr lang="en-US" sz="2800" dirty="0" smtClean="0"/>
              <a:t> Diagram</a:t>
            </a:r>
            <a:endParaRPr lang="en-US" sz="2800" dirty="0"/>
          </a:p>
        </p:txBody>
      </p:sp>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5430" y="288012"/>
            <a:ext cx="7376160" cy="7628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72721"/>
            <a:ext cx="8229600" cy="725064"/>
          </a:xfrm>
        </p:spPr>
        <p:txBody>
          <a:bodyPr/>
          <a:lstStyle/>
          <a:p>
            <a:r>
              <a:rPr lang="en-US" sz="2800" dirty="0" smtClean="0"/>
              <a:t>Employee </a:t>
            </a:r>
            <a:r>
              <a:rPr lang="en-US" sz="2800" dirty="0" err="1" smtClean="0"/>
              <a:t>UseCase</a:t>
            </a:r>
            <a:r>
              <a:rPr lang="en-US" sz="2800" dirty="0" smtClean="0"/>
              <a:t> Diagram</a:t>
            </a:r>
            <a:endParaRPr lang="en-US" sz="2800" dirty="0"/>
          </a:p>
        </p:txBody>
      </p:sp>
      <p:pic>
        <p:nvPicPr>
          <p:cNvPr id="3"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4700" y="774218"/>
            <a:ext cx="6905545" cy="70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6361"/>
            <a:ext cx="8229600" cy="638704"/>
          </a:xfrm>
        </p:spPr>
        <p:txBody>
          <a:bodyPr/>
          <a:lstStyle/>
          <a:p>
            <a:r>
              <a:rPr lang="en-US" sz="2800" dirty="0" smtClean="0"/>
              <a:t>Customer </a:t>
            </a:r>
            <a:r>
              <a:rPr lang="en-US" sz="2800" dirty="0" err="1" smtClean="0"/>
              <a:t>UseCase</a:t>
            </a:r>
            <a:r>
              <a:rPr lang="en-US" sz="2800" dirty="0" smtClean="0"/>
              <a:t> Diagram</a:t>
            </a:r>
            <a:endParaRPr lang="en-US" sz="2800" dirty="0"/>
          </a:p>
        </p:txBody>
      </p:sp>
      <p:pic>
        <p:nvPicPr>
          <p:cNvPr id="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4700" y="574294"/>
            <a:ext cx="6905545" cy="7314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6361"/>
            <a:ext cx="8229600" cy="638704"/>
          </a:xfrm>
        </p:spPr>
        <p:txBody>
          <a:bodyPr>
            <a:normAutofit/>
          </a:bodyPr>
          <a:lstStyle/>
          <a:p>
            <a:r>
              <a:rPr lang="en-US" sz="2000" dirty="0" smtClean="0">
                <a:latin typeface="Times New Roman" pitchFamily="18" charset="0"/>
                <a:cs typeface="Times New Roman" pitchFamily="18" charset="0"/>
              </a:rPr>
              <a:t>Global Use case Diagram</a:t>
            </a:r>
            <a:endParaRPr lang="en-US" sz="2000" dirty="0">
              <a:latin typeface="Times New Roman" pitchFamily="18" charset="0"/>
              <a:cs typeface="Times New Roman" pitchFamily="18" charset="0"/>
            </a:endParaRPr>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9580" y="345440"/>
            <a:ext cx="9890760" cy="759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936240"/>
            <a:ext cx="8229600" cy="1295400"/>
          </a:xfrm>
        </p:spPr>
        <p:txBody>
          <a:bodyPr/>
          <a:lstStyle/>
          <a:p>
            <a:r>
              <a:rPr lang="en-US" dirty="0" smtClean="0"/>
              <a:t>Activity Diagrams </a:t>
            </a: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984144"/>
          </a:xfrm>
        </p:spPr>
        <p:txBody>
          <a:bodyPr/>
          <a:lstStyle/>
          <a:p>
            <a:r>
              <a:rPr lang="en-US" sz="3200" dirty="0" smtClean="0"/>
              <a:t>Login </a:t>
            </a:r>
            <a:r>
              <a:rPr lang="en-US" sz="3200" dirty="0"/>
              <a:t>Activity Diagram</a:t>
            </a:r>
          </a:p>
        </p:txBody>
      </p:sp>
      <p:pic>
        <p:nvPicPr>
          <p:cNvPr id="4"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3090" y="807466"/>
            <a:ext cx="7627620" cy="6934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8804554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638704"/>
          </a:xfrm>
        </p:spPr>
        <p:txBody>
          <a:bodyPr/>
          <a:lstStyle/>
          <a:p>
            <a:r>
              <a:rPr lang="en-US" sz="2800" dirty="0" smtClean="0"/>
              <a:t>Registration Activity Diagram</a:t>
            </a:r>
            <a:endParaRPr lang="en-US" sz="2800" dirty="0"/>
          </a:p>
        </p:txBody>
      </p:sp>
      <p:pic>
        <p:nvPicPr>
          <p:cNvPr id="7171"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4139" y="550741"/>
            <a:ext cx="5624322" cy="7314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725064"/>
          </a:xfrm>
        </p:spPr>
        <p:txBody>
          <a:bodyPr/>
          <a:lstStyle/>
          <a:p>
            <a:r>
              <a:rPr lang="en-US" sz="2800" dirty="0"/>
              <a:t>Maintain Plan Activity Diagram:</a:t>
            </a:r>
          </a:p>
        </p:txBody>
      </p:sp>
      <p:pic>
        <p:nvPicPr>
          <p:cNvPr id="8194" name="Picture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5716" y="518161"/>
            <a:ext cx="7744968" cy="7488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457200" y="311256"/>
            <a:ext cx="8229600" cy="725064"/>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a:t>Maintain Station Activity Diagram:</a:t>
            </a: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7594" y="348384"/>
            <a:ext cx="6415723" cy="7837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7257662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457200" y="311256"/>
            <a:ext cx="8229600" cy="725064"/>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dirty="0"/>
              <a:t>Maintain  Area Activity  Diagram :</a:t>
            </a: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7058" y="345440"/>
            <a:ext cx="6546342" cy="766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3290979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31800"/>
            <a:ext cx="8229600" cy="7081520"/>
          </a:xfrm>
        </p:spPr>
        <p:txBody>
          <a:bodyPr>
            <a:normAutofit lnSpcReduction="10000"/>
          </a:bodyPr>
          <a:lstStyle/>
          <a:p>
            <a:pPr marL="0" indent="0" algn="just">
              <a:buNone/>
            </a:pPr>
            <a:r>
              <a:rPr lang="en-US" sz="1600" b="1" dirty="0">
                <a:latin typeface="Times New Roman" pitchFamily="18" charset="0"/>
                <a:cs typeface="Times New Roman" pitchFamily="18" charset="0"/>
              </a:rPr>
              <a:t>Work</a:t>
            </a:r>
            <a:endParaRPr lang="en-IN" sz="1600" dirty="0">
              <a:latin typeface="Times New Roman" pitchFamily="18" charset="0"/>
              <a:cs typeface="Times New Roman" pitchFamily="18" charset="0"/>
            </a:endParaRPr>
          </a:p>
          <a:p>
            <a:pPr marL="0" indent="0" algn="just">
              <a:buNone/>
            </a:pPr>
            <a:r>
              <a:rPr lang="en-US" sz="1600" b="1"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We  offer  application development , as per the clients need and requirement . A deep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understanding of clients needs which allows effective  enhancement of  the their business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performance . We develop application using </a:t>
            </a:r>
            <a:r>
              <a:rPr lang="en-US" sz="1600" dirty="0" err="1">
                <a:latin typeface="Times New Roman" pitchFamily="18" charset="0"/>
                <a:cs typeface="Times New Roman" pitchFamily="18" charset="0"/>
              </a:rPr>
              <a:t>.net</a:t>
            </a:r>
            <a:r>
              <a:rPr lang="en-US" sz="1600" dirty="0">
                <a:latin typeface="Times New Roman" pitchFamily="18" charset="0"/>
                <a:cs typeface="Times New Roman" pitchFamily="18" charset="0"/>
              </a:rPr>
              <a:t> framework &amp; PHP (</a:t>
            </a:r>
            <a:r>
              <a:rPr lang="en-US" sz="1600" dirty="0" err="1">
                <a:latin typeface="Times New Roman" pitchFamily="18" charset="0"/>
                <a:cs typeface="Times New Roman" pitchFamily="18" charset="0"/>
              </a:rPr>
              <a:t>Yiiframework</a:t>
            </a: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We  encompass different skills and disciplines in the production and </a:t>
            </a:r>
            <a:r>
              <a:rPr lang="en-US" sz="1600" dirty="0" err="1">
                <a:latin typeface="Times New Roman" pitchFamily="18" charset="0"/>
                <a:cs typeface="Times New Roman" pitchFamily="18" charset="0"/>
              </a:rPr>
              <a:t>maintainance</a:t>
            </a:r>
            <a:r>
              <a:rPr lang="en-US" sz="1600" dirty="0">
                <a:latin typeface="Times New Roman" pitchFamily="18" charset="0"/>
                <a:cs typeface="Times New Roman" pitchFamily="18" charset="0"/>
              </a:rPr>
              <a:t> of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websites using Web Design. </a:t>
            </a:r>
            <a:r>
              <a:rPr lang="en-US" sz="1600" dirty="0" err="1">
                <a:latin typeface="Times New Roman" pitchFamily="18" charset="0"/>
                <a:cs typeface="Times New Roman" pitchFamily="18" charset="0"/>
              </a:rPr>
              <a:t>Indivisual</a:t>
            </a:r>
            <a:r>
              <a:rPr lang="en-US" sz="1600" dirty="0">
                <a:latin typeface="Times New Roman" pitchFamily="18" charset="0"/>
                <a:cs typeface="Times New Roman" pitchFamily="18" charset="0"/>
              </a:rPr>
              <a:t> will work in team covering different aspects of the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design process ,although some designers will cover them all. Our web designer have an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awareness of usability </a:t>
            </a:r>
            <a:r>
              <a:rPr lang="en-US" sz="1600" dirty="0" smtClean="0">
                <a:latin typeface="Times New Roman" pitchFamily="18" charset="0"/>
                <a:cs typeface="Times New Roman" pitchFamily="18" charset="0"/>
              </a:rPr>
              <a:t>.</a:t>
            </a:r>
          </a:p>
          <a:p>
            <a:pPr marL="0" indent="0" algn="just">
              <a:buNone/>
            </a:pP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and if their role </a:t>
            </a:r>
            <a:r>
              <a:rPr lang="en-US" sz="1600" dirty="0" err="1">
                <a:latin typeface="Times New Roman" pitchFamily="18" charset="0"/>
                <a:cs typeface="Times New Roman" pitchFamily="18" charset="0"/>
              </a:rPr>
              <a:t>involes</a:t>
            </a:r>
            <a:r>
              <a:rPr lang="en-US" sz="1600" dirty="0">
                <a:latin typeface="Times New Roman" pitchFamily="18" charset="0"/>
                <a:cs typeface="Times New Roman" pitchFamily="18" charset="0"/>
              </a:rPr>
              <a:t> creating mark up then they are up to date to date with web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err="1">
                <a:latin typeface="Times New Roman" pitchFamily="18" charset="0"/>
                <a:cs typeface="Times New Roman" pitchFamily="18" charset="0"/>
              </a:rPr>
              <a:t>accessibilityguidelines</a:t>
            </a:r>
            <a:r>
              <a:rPr lang="en-US" sz="1600" dirty="0">
                <a:latin typeface="Times New Roman" pitchFamily="18" charset="0"/>
                <a:cs typeface="Times New Roman" pitchFamily="18" charset="0"/>
              </a:rPr>
              <a:t>.</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err="1">
                <a:latin typeface="Times New Roman" pitchFamily="18" charset="0"/>
                <a:cs typeface="Times New Roman" pitchFamily="18" charset="0"/>
              </a:rPr>
              <a:t>Technoplanet</a:t>
            </a:r>
            <a:r>
              <a:rPr lang="en-US" sz="1600" dirty="0">
                <a:latin typeface="Times New Roman" pitchFamily="18" charset="0"/>
                <a:cs typeface="Times New Roman" pitchFamily="18" charset="0"/>
              </a:rPr>
              <a:t> offers design expertise and mobile usability services along with mobile with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mobile app development in </a:t>
            </a:r>
            <a:r>
              <a:rPr lang="en-US" sz="1600" dirty="0" err="1">
                <a:latin typeface="Times New Roman" pitchFamily="18" charset="0"/>
                <a:cs typeface="Times New Roman" pitchFamily="18" charset="0"/>
              </a:rPr>
              <a:t>Ahmednagar</a:t>
            </a:r>
            <a:r>
              <a:rPr lang="en-US" sz="1600" dirty="0">
                <a:latin typeface="Times New Roman" pitchFamily="18" charset="0"/>
                <a:cs typeface="Times New Roman" pitchFamily="18" charset="0"/>
              </a:rPr>
              <a:t> (Maharashtra).  We have expertise in developing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Mobile application across a </a:t>
            </a:r>
            <a:r>
              <a:rPr lang="en-US" sz="1600" dirty="0" err="1">
                <a:latin typeface="Times New Roman" pitchFamily="18" charset="0"/>
                <a:cs typeface="Times New Roman" pitchFamily="18" charset="0"/>
              </a:rPr>
              <a:t>varity</a:t>
            </a:r>
            <a:r>
              <a:rPr lang="en-US" sz="1600" dirty="0">
                <a:latin typeface="Times New Roman" pitchFamily="18" charset="0"/>
                <a:cs typeface="Times New Roman" pitchFamily="18" charset="0"/>
              </a:rPr>
              <a:t> of platforms and devices . Our experience includes </a:t>
            </a:r>
            <a:endParaRPr lang="en-IN" sz="1600" dirty="0">
              <a:latin typeface="Times New Roman" pitchFamily="18" charset="0"/>
              <a:cs typeface="Times New Roman" pitchFamily="18" charset="0"/>
            </a:endParaRPr>
          </a:p>
          <a:p>
            <a:pPr marL="0" indent="0" algn="just">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algn="just"/>
            <a:endParaRPr lang="en-IN" sz="1400" dirty="0"/>
          </a:p>
          <a:p>
            <a:pPr algn="just"/>
            <a:endParaRPr lang="en-IN" sz="1400" dirty="0"/>
          </a:p>
        </p:txBody>
      </p:sp>
    </p:spTree>
    <p:extLst>
      <p:ext uri="{BB962C8B-B14F-4D97-AF65-F5344CB8AC3E}">
        <p14:creationId xmlns:p14="http://schemas.microsoft.com/office/powerpoint/2010/main" val="31913664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725064"/>
          </a:xfrm>
        </p:spPr>
        <p:txBody>
          <a:bodyPr/>
          <a:lstStyle/>
          <a:p>
            <a:r>
              <a:rPr lang="en-US" sz="2800" dirty="0"/>
              <a:t>Maintain   Roles  Activity  Diagram:</a:t>
            </a:r>
          </a:p>
        </p:txBody>
      </p:sp>
      <p:pic>
        <p:nvPicPr>
          <p:cNvPr id="10242" name="Picture 1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823" y="387929"/>
            <a:ext cx="8925154" cy="78162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725064"/>
          </a:xfrm>
        </p:spPr>
        <p:txBody>
          <a:bodyPr/>
          <a:lstStyle/>
          <a:p>
            <a:r>
              <a:rPr lang="en-US" sz="2800" dirty="0"/>
              <a:t>Maintain   Reading  Activity:</a:t>
            </a: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6523" y="374371"/>
            <a:ext cx="7099554" cy="7628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4502592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725064"/>
          </a:xfrm>
        </p:spPr>
        <p:txBody>
          <a:bodyPr/>
          <a:lstStyle/>
          <a:p>
            <a:r>
              <a:rPr lang="en-US" sz="2800" dirty="0"/>
              <a:t>Maintain  Request Activity Diagram:</a:t>
            </a:r>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0707" y="469799"/>
            <a:ext cx="6260131" cy="7523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52061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725064"/>
          </a:xfrm>
        </p:spPr>
        <p:txBody>
          <a:bodyPr/>
          <a:lstStyle/>
          <a:p>
            <a:r>
              <a:rPr lang="en-US" sz="2800" dirty="0"/>
              <a:t>Maintain  Function  Activity  Diagram:</a:t>
            </a:r>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7635" y="583471"/>
            <a:ext cx="5858668" cy="7350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567784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725064"/>
          </a:xfrm>
        </p:spPr>
        <p:txBody>
          <a:bodyPr/>
          <a:lstStyle/>
          <a:p>
            <a:r>
              <a:rPr lang="en-US" sz="2800" dirty="0"/>
              <a:t>Generate Bill  Activity:</a:t>
            </a:r>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03754" y="556159"/>
            <a:ext cx="4241292" cy="75236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307737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725064"/>
          </a:xfrm>
        </p:spPr>
        <p:txBody>
          <a:bodyPr/>
          <a:lstStyle/>
          <a:p>
            <a:r>
              <a:rPr lang="en-US" sz="2800" dirty="0"/>
              <a:t>View  Bill  Activity:</a:t>
            </a:r>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6956" y="518059"/>
            <a:ext cx="4056888" cy="69675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906967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725064"/>
          </a:xfrm>
        </p:spPr>
        <p:txBody>
          <a:bodyPr/>
          <a:lstStyle/>
          <a:p>
            <a:r>
              <a:rPr lang="en-US" sz="2800" dirty="0"/>
              <a:t>Customer  Feedback  Activity:</a:t>
            </a:r>
          </a:p>
        </p:txBody>
      </p:sp>
      <p:pic>
        <p:nvPicPr>
          <p:cNvPr id="13314" name="Picture 1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5446" y="817771"/>
            <a:ext cx="6070965" cy="6827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8563834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725064"/>
          </a:xfrm>
        </p:spPr>
        <p:txBody>
          <a:bodyPr/>
          <a:lstStyle/>
          <a:p>
            <a:r>
              <a:rPr lang="en-US" sz="2800" dirty="0"/>
              <a:t>View   Feedback  Activity:</a:t>
            </a: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1204" y="739805"/>
            <a:ext cx="5476799" cy="6551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8911694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725064"/>
          </a:xfrm>
        </p:spPr>
        <p:txBody>
          <a:bodyPr/>
          <a:lstStyle/>
          <a:p>
            <a:r>
              <a:rPr lang="en-US" sz="2800" dirty="0"/>
              <a:t>Give Answer Activity:</a:t>
            </a:r>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6211" y="711371"/>
            <a:ext cx="5689785" cy="695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4908938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849880"/>
            <a:ext cx="8229600" cy="1295400"/>
          </a:xfrm>
        </p:spPr>
        <p:txBody>
          <a:bodyPr/>
          <a:lstStyle/>
          <a:p>
            <a:r>
              <a:rPr lang="en-US" dirty="0" smtClean="0">
                <a:latin typeface="Impact" pitchFamily="34" charset="0"/>
              </a:rPr>
              <a:t>Sequence Diagram</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9080"/>
            <a:ext cx="8229600" cy="6683905"/>
          </a:xfrm>
        </p:spPr>
        <p:txBody>
          <a:bodyPr>
            <a:normAutofit/>
          </a:bodyPr>
          <a:lstStyle/>
          <a:p>
            <a:pPr marL="0" indent="0">
              <a:buNone/>
            </a:pPr>
            <a:r>
              <a:rPr lang="en-US" sz="1600" dirty="0" err="1">
                <a:latin typeface="Times New Roman" pitchFamily="18" charset="0"/>
                <a:cs typeface="Times New Roman" pitchFamily="18" charset="0"/>
              </a:rPr>
              <a:t>Iphone</a:t>
            </a:r>
            <a:r>
              <a:rPr lang="en-US" sz="1600" dirty="0">
                <a:latin typeface="Times New Roman" pitchFamily="18" charset="0"/>
                <a:cs typeface="Times New Roman" pitchFamily="18" charset="0"/>
              </a:rPr>
              <a:t> Mobile Application Development , and Android Mobile Application </a:t>
            </a:r>
            <a:r>
              <a:rPr lang="en-US" sz="1600" dirty="0" smtClean="0">
                <a:latin typeface="Times New Roman" pitchFamily="18" charset="0"/>
                <a:cs typeface="Times New Roman" pitchFamily="18" charset="0"/>
              </a:rPr>
              <a:t>Development</a:t>
            </a:r>
          </a:p>
          <a:p>
            <a:pPr marL="0" indent="0">
              <a:buNone/>
            </a:pPr>
            <a:r>
              <a:rPr lang="en-US" sz="1600" b="1"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b="1" dirty="0">
                <a:latin typeface="Times New Roman" pitchFamily="18" charset="0"/>
                <a:cs typeface="Times New Roman" pitchFamily="18" charset="0"/>
              </a:rPr>
              <a:t>Our Team</a:t>
            </a:r>
            <a:endParaRPr lang="en-IN" sz="1600" dirty="0">
              <a:latin typeface="Times New Roman" pitchFamily="18" charset="0"/>
              <a:cs typeface="Times New Roman" pitchFamily="18" charset="0"/>
            </a:endParaRPr>
          </a:p>
          <a:p>
            <a:pPr marL="0" indent="0">
              <a:buNone/>
            </a:pPr>
            <a:r>
              <a:rPr lang="en-US" sz="1600" b="1"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“Planet of  Innovation”  takes great pride in the quality and integrity of  </a:t>
            </a:r>
            <a:r>
              <a:rPr lang="en-US" sz="1600" dirty="0" err="1">
                <a:latin typeface="Times New Roman" pitchFamily="18" charset="0"/>
                <a:cs typeface="Times New Roman" pitchFamily="18" charset="0"/>
              </a:rPr>
              <a:t>Technoplanet</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Software employee . We take serving our customer as seriously as we do our culture of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fun, creativity and professionalism. Our expertise works hard to ensure that the needs of </a:t>
            </a:r>
            <a:r>
              <a:rPr lang="en-US" sz="1600" dirty="0" err="1">
                <a:latin typeface="Times New Roman" pitchFamily="18" charset="0"/>
                <a:cs typeface="Times New Roman" pitchFamily="18" charset="0"/>
              </a:rPr>
              <a:t>of</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err="1">
                <a:latin typeface="Times New Roman" pitchFamily="18" charset="0"/>
                <a:cs typeface="Times New Roman" pitchFamily="18" charset="0"/>
              </a:rPr>
              <a:t>Technoplanet</a:t>
            </a:r>
            <a:r>
              <a:rPr lang="en-US" sz="1600" dirty="0">
                <a:latin typeface="Times New Roman" pitchFamily="18" charset="0"/>
                <a:cs typeface="Times New Roman" pitchFamily="18" charset="0"/>
              </a:rPr>
              <a:t> clients are met . We are willing to get the extra </a:t>
            </a:r>
            <a:r>
              <a:rPr lang="en-US" sz="1600" dirty="0" err="1">
                <a:latin typeface="Times New Roman" pitchFamily="18" charset="0"/>
                <a:cs typeface="Times New Roman" pitchFamily="18" charset="0"/>
              </a:rPr>
              <a:t>nile</a:t>
            </a:r>
            <a:r>
              <a:rPr lang="en-US" sz="1600" dirty="0">
                <a:latin typeface="Times New Roman" pitchFamily="18" charset="0"/>
                <a:cs typeface="Times New Roman" pitchFamily="18" charset="0"/>
              </a:rPr>
              <a:t> to ensure customer delight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We have strong in development client-server database driven complex information systems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with complicated GUI</a:t>
            </a:r>
            <a:r>
              <a:rPr lang="en-US" sz="1600" dirty="0" smtClean="0">
                <a:latin typeface="Times New Roman" pitchFamily="18" charset="0"/>
                <a:cs typeface="Times New Roman" pitchFamily="18" charset="0"/>
              </a:rPr>
              <a:t>.</a:t>
            </a:r>
            <a:endParaRPr lang="en-IN" sz="1600" dirty="0">
              <a:latin typeface="Times New Roman" pitchFamily="18" charset="0"/>
              <a:cs typeface="Times New Roman" pitchFamily="18" charset="0"/>
            </a:endParaRPr>
          </a:p>
          <a:p>
            <a:pPr marL="0" indent="0">
              <a:buNone/>
            </a:pPr>
            <a:endParaRPr lang="en-IN" sz="1600" dirty="0">
              <a:latin typeface="Times New Roman" pitchFamily="18" charset="0"/>
              <a:cs typeface="Times New Roman" pitchFamily="18" charset="0"/>
            </a:endParaRPr>
          </a:p>
          <a:p>
            <a:pPr marL="0" indent="0">
              <a:buNone/>
            </a:pPr>
            <a:r>
              <a:rPr lang="en-US" sz="1600" b="1" dirty="0">
                <a:latin typeface="Times New Roman" pitchFamily="18" charset="0"/>
                <a:cs typeface="Times New Roman" pitchFamily="18" charset="0"/>
              </a:rPr>
              <a:t> Services</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err="1">
                <a:latin typeface="Times New Roman" pitchFamily="18" charset="0"/>
                <a:cs typeface="Times New Roman" pitchFamily="18" charset="0"/>
              </a:rPr>
              <a:t>Technoplanet</a:t>
            </a:r>
            <a:r>
              <a:rPr lang="en-US" sz="1600" dirty="0">
                <a:latin typeface="Times New Roman" pitchFamily="18" charset="0"/>
                <a:cs typeface="Times New Roman" pitchFamily="18" charset="0"/>
              </a:rPr>
              <a:t> is a product based company . We are a business aligned technology product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endParaRPr lang="en-IN" sz="1600" dirty="0">
              <a:latin typeface="Times New Roman" pitchFamily="18" charset="0"/>
              <a:cs typeface="Times New Roman" pitchFamily="18" charset="0"/>
            </a:endParaRPr>
          </a:p>
        </p:txBody>
      </p:sp>
    </p:spTree>
    <p:extLst>
      <p:ext uri="{BB962C8B-B14F-4D97-AF65-F5344CB8AC3E}">
        <p14:creationId xmlns:p14="http://schemas.microsoft.com/office/powerpoint/2010/main" val="196752818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552344"/>
          </a:xfrm>
        </p:spPr>
        <p:txBody>
          <a:bodyPr>
            <a:normAutofit/>
          </a:bodyPr>
          <a:lstStyle/>
          <a:p>
            <a:r>
              <a:rPr lang="en-US" sz="2800" dirty="0" smtClean="0"/>
              <a:t>Login Sequence Diagram</a:t>
            </a:r>
            <a:endParaRPr lang="en-US" sz="2800" dirty="0"/>
          </a:p>
        </p:txBody>
      </p:sp>
      <p:pic>
        <p:nvPicPr>
          <p:cNvPr id="11266" name="Picture 3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9240" y="854964"/>
            <a:ext cx="6370320" cy="6744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9081"/>
            <a:ext cx="8229600" cy="638704"/>
          </a:xfrm>
        </p:spPr>
        <p:txBody>
          <a:bodyPr/>
          <a:lstStyle/>
          <a:p>
            <a:r>
              <a:rPr lang="en-US" sz="2800" dirty="0" smtClean="0"/>
              <a:t>Registration  Sequence Diagram</a:t>
            </a:r>
            <a:endParaRPr lang="en-US" sz="2800" dirty="0"/>
          </a:p>
        </p:txBody>
      </p:sp>
      <p:pic>
        <p:nvPicPr>
          <p:cNvPr id="12290" name="Picture 1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20724" y="435762"/>
            <a:ext cx="7007352" cy="7750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59081"/>
            <a:ext cx="8229600" cy="638704"/>
          </a:xfrm>
        </p:spPr>
        <p:txBody>
          <a:bodyPr/>
          <a:lstStyle/>
          <a:p>
            <a:r>
              <a:rPr lang="en-US" sz="2800" dirty="0"/>
              <a:t>Maintain  Plan   Sequence  Diagram</a:t>
            </a:r>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603532"/>
            <a:ext cx="4800600" cy="6909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
            <a:ext cx="8229600" cy="379624"/>
          </a:xfrm>
        </p:spPr>
        <p:txBody>
          <a:bodyPr>
            <a:normAutofit fontScale="90000"/>
          </a:bodyPr>
          <a:lstStyle/>
          <a:p>
            <a:r>
              <a:rPr lang="en-US" sz="2800" dirty="0"/>
              <a:t>Maintain  Station  Sequence  Diagram:</a:t>
            </a: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876" y="-62328"/>
            <a:ext cx="9837953" cy="82568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
            <a:ext cx="8229600" cy="638704"/>
          </a:xfrm>
        </p:spPr>
        <p:txBody>
          <a:bodyPr/>
          <a:lstStyle/>
          <a:p>
            <a:r>
              <a:rPr lang="en-US" sz="2800" dirty="0"/>
              <a:t>Maintain   Role  Sequence Diagram</a:t>
            </a:r>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0200" y="460732"/>
            <a:ext cx="6339676" cy="7628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86361"/>
            <a:ext cx="8229600" cy="638704"/>
          </a:xfrm>
        </p:spPr>
        <p:txBody>
          <a:bodyPr/>
          <a:lstStyle/>
          <a:p>
            <a:r>
              <a:rPr lang="en-US" sz="2800" dirty="0"/>
              <a:t>Maintain Function  Sequence Diagram:</a:t>
            </a:r>
          </a:p>
        </p:txBody>
      </p:sp>
      <p:pic>
        <p:nvPicPr>
          <p:cNvPr id="1638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0310" y="564043"/>
            <a:ext cx="4107180" cy="7526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829444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76200"/>
            <a:ext cx="8229600" cy="638704"/>
          </a:xfrm>
        </p:spPr>
        <p:txBody>
          <a:bodyPr/>
          <a:lstStyle/>
          <a:p>
            <a:r>
              <a:rPr lang="en-US" sz="2800" dirty="0"/>
              <a:t>Request   Sequence Diagram:</a:t>
            </a:r>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8266" y="370398"/>
            <a:ext cx="5666232" cy="7673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1089534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638704"/>
          </a:xfrm>
        </p:spPr>
        <p:txBody>
          <a:bodyPr/>
          <a:lstStyle/>
          <a:p>
            <a:r>
              <a:rPr lang="en-US" sz="2800" dirty="0"/>
              <a:t>Maintain Reading   Sequence Diagram:</a:t>
            </a:r>
          </a:p>
        </p:txBody>
      </p:sp>
      <p:pic>
        <p:nvPicPr>
          <p:cNvPr id="1945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1349" y="327300"/>
            <a:ext cx="4702302" cy="7963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7503784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76200"/>
            <a:ext cx="8229600" cy="638704"/>
          </a:xfrm>
        </p:spPr>
        <p:txBody>
          <a:bodyPr/>
          <a:lstStyle/>
          <a:p>
            <a:r>
              <a:rPr lang="en-US" sz="2800" dirty="0"/>
              <a:t>Maintain Area   Sequence Diagram:</a:t>
            </a:r>
          </a:p>
        </p:txBody>
      </p:sp>
      <p:pic>
        <p:nvPicPr>
          <p:cNvPr id="2048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5050" y="796691"/>
            <a:ext cx="4610100" cy="7171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2649618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638704"/>
          </a:xfrm>
        </p:spPr>
        <p:txBody>
          <a:bodyPr/>
          <a:lstStyle/>
          <a:p>
            <a:r>
              <a:rPr lang="en-US" sz="2800" dirty="0"/>
              <a:t>Feedback   Sequence Diagram:</a:t>
            </a:r>
          </a:p>
        </p:txBody>
      </p:sp>
      <p:pic>
        <p:nvPicPr>
          <p:cNvPr id="2150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7632" y="86939"/>
            <a:ext cx="6564974" cy="81850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4206083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72720"/>
            <a:ext cx="8229600" cy="6770265"/>
          </a:xfrm>
        </p:spPr>
        <p:txBody>
          <a:bodyPr/>
          <a:lstStyle/>
          <a:p>
            <a:pPr marL="0" indent="0">
              <a:buNone/>
            </a:pPr>
            <a:r>
              <a:rPr lang="en-US" sz="1600" dirty="0">
                <a:latin typeface="Times New Roman" pitchFamily="18" charset="0"/>
                <a:cs typeface="Times New Roman" pitchFamily="18" charset="0"/>
              </a:rPr>
              <a:t>provider with proven capabilities in software application development.</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The following services we provide:</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lvl="0" indent="0">
              <a:buNone/>
            </a:pPr>
            <a:r>
              <a:rPr lang="en-US" sz="1600" b="1" dirty="0">
                <a:latin typeface="Times New Roman" pitchFamily="18" charset="0"/>
                <a:cs typeface="Times New Roman" pitchFamily="18" charset="0"/>
              </a:rPr>
              <a:t>Web Design  and Development</a:t>
            </a:r>
            <a:endParaRPr lang="en-IN" sz="1600" dirty="0">
              <a:latin typeface="Times New Roman" pitchFamily="18" charset="0"/>
              <a:cs typeface="Times New Roman" pitchFamily="18" charset="0"/>
            </a:endParaRPr>
          </a:p>
          <a:p>
            <a:pPr marL="0" indent="0">
              <a:buNone/>
            </a:pPr>
            <a:r>
              <a:rPr lang="en-US" sz="1600" b="1"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lvl="0" indent="0">
              <a:buNone/>
            </a:pPr>
            <a:r>
              <a:rPr lang="en-US" sz="1600" b="1" dirty="0">
                <a:latin typeface="Times New Roman" pitchFamily="18" charset="0"/>
                <a:cs typeface="Times New Roman" pitchFamily="18" charset="0"/>
              </a:rPr>
              <a:t>Web Hosting </a:t>
            </a:r>
            <a:endParaRPr lang="en-IN" sz="1600" dirty="0">
              <a:latin typeface="Times New Roman" pitchFamily="18" charset="0"/>
              <a:cs typeface="Times New Roman" pitchFamily="18" charset="0"/>
            </a:endParaRPr>
          </a:p>
          <a:p>
            <a:pPr marL="0" indent="0">
              <a:buNone/>
            </a:pPr>
            <a:r>
              <a:rPr lang="en-US" sz="1600" b="1"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lvl="0" indent="0">
              <a:buNone/>
            </a:pPr>
            <a:r>
              <a:rPr lang="en-US" sz="1600" b="1" dirty="0">
                <a:latin typeface="Times New Roman" pitchFamily="18" charset="0"/>
                <a:cs typeface="Times New Roman" pitchFamily="18" charset="0"/>
              </a:rPr>
              <a:t>Application Development </a:t>
            </a:r>
            <a:endParaRPr lang="en-IN" sz="1600" dirty="0">
              <a:latin typeface="Times New Roman" pitchFamily="18" charset="0"/>
              <a:cs typeface="Times New Roman" pitchFamily="18" charset="0"/>
            </a:endParaRPr>
          </a:p>
          <a:p>
            <a:pPr marL="0" indent="0">
              <a:buNone/>
            </a:pPr>
            <a:r>
              <a:rPr lang="en-US" sz="1600" b="1"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lvl="0" indent="0">
              <a:buNone/>
            </a:pPr>
            <a:r>
              <a:rPr lang="en-US" sz="1600" b="1" dirty="0">
                <a:latin typeface="Times New Roman" pitchFamily="18" charset="0"/>
                <a:cs typeface="Times New Roman" pitchFamily="18" charset="0"/>
              </a:rPr>
              <a:t>Graphics and logo design</a:t>
            </a:r>
            <a:endParaRPr lang="en-IN" sz="1600" dirty="0">
              <a:latin typeface="Times New Roman" pitchFamily="18" charset="0"/>
              <a:cs typeface="Times New Roman" pitchFamily="18" charset="0"/>
            </a:endParaRPr>
          </a:p>
          <a:p>
            <a:pPr marL="0" indent="0">
              <a:buNone/>
            </a:pPr>
            <a:r>
              <a:rPr lang="en-US" sz="1600" b="1"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lvl="0" indent="0">
              <a:buNone/>
            </a:pPr>
            <a:r>
              <a:rPr lang="en-US" sz="1600" b="1" dirty="0">
                <a:latin typeface="Times New Roman" pitchFamily="18" charset="0"/>
                <a:cs typeface="Times New Roman" pitchFamily="18" charset="0"/>
              </a:rPr>
              <a:t>Flash Development</a:t>
            </a:r>
            <a:endParaRPr lang="en-IN" sz="1600" dirty="0">
              <a:latin typeface="Times New Roman" pitchFamily="18" charset="0"/>
              <a:cs typeface="Times New Roman" pitchFamily="18" charset="0"/>
            </a:endParaRPr>
          </a:p>
          <a:p>
            <a:pPr marL="0" indent="0">
              <a:buNone/>
            </a:pPr>
            <a:r>
              <a:rPr lang="en-US" sz="1600" b="1"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lvl="0" indent="0">
              <a:buNone/>
            </a:pPr>
            <a:r>
              <a:rPr lang="en-US" sz="1600" b="1" dirty="0">
                <a:latin typeface="Times New Roman" pitchFamily="18" charset="0"/>
                <a:cs typeface="Times New Roman" pitchFamily="18" charset="0"/>
              </a:rPr>
              <a:t>Content  Writing</a:t>
            </a:r>
            <a:endParaRPr lang="en-IN" sz="1600" dirty="0">
              <a:latin typeface="Times New Roman" pitchFamily="18" charset="0"/>
              <a:cs typeface="Times New Roman" pitchFamily="18" charset="0"/>
            </a:endParaRPr>
          </a:p>
        </p:txBody>
      </p:sp>
    </p:spTree>
    <p:extLst>
      <p:ext uri="{BB962C8B-B14F-4D97-AF65-F5344CB8AC3E}">
        <p14:creationId xmlns:p14="http://schemas.microsoft.com/office/powerpoint/2010/main" val="264584832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638704"/>
          </a:xfrm>
        </p:spPr>
        <p:txBody>
          <a:bodyPr/>
          <a:lstStyle/>
          <a:p>
            <a:r>
              <a:rPr lang="en-US" sz="2800" dirty="0"/>
              <a:t>FAQ  Sequence Diagram:</a:t>
            </a:r>
          </a:p>
        </p:txBody>
      </p:sp>
      <p:pic>
        <p:nvPicPr>
          <p:cNvPr id="2253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8705" y="485948"/>
            <a:ext cx="6167929" cy="73168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1534742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638704"/>
          </a:xfrm>
        </p:spPr>
        <p:txBody>
          <a:bodyPr/>
          <a:lstStyle/>
          <a:p>
            <a:r>
              <a:rPr lang="en-US" sz="2800" dirty="0"/>
              <a:t>Employee  Sequence Diagram:</a:t>
            </a:r>
          </a:p>
        </p:txBody>
      </p:sp>
      <p:pic>
        <p:nvPicPr>
          <p:cNvPr id="2355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6030" y="714897"/>
            <a:ext cx="4777740" cy="7071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8301951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76200"/>
            <a:ext cx="8229600" cy="638704"/>
          </a:xfrm>
        </p:spPr>
        <p:txBody>
          <a:bodyPr/>
          <a:lstStyle/>
          <a:p>
            <a:r>
              <a:rPr lang="en-US" sz="2800" dirty="0"/>
              <a:t>Generate Employee  Bill Sequence Diagram:</a:t>
            </a:r>
          </a:p>
        </p:txBody>
      </p:sp>
      <p:pic>
        <p:nvPicPr>
          <p:cNvPr id="2457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7635" y="798560"/>
            <a:ext cx="5858668" cy="7130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0604449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763520"/>
            <a:ext cx="8229600" cy="1295400"/>
          </a:xfrm>
        </p:spPr>
        <p:txBody>
          <a:bodyPr/>
          <a:lstStyle/>
          <a:p>
            <a:r>
              <a:rPr lang="en-US" dirty="0" smtClean="0">
                <a:latin typeface="Impact" pitchFamily="34" charset="0"/>
              </a:rPr>
              <a:t>Collaboration Diagram</a:t>
            </a:r>
            <a:endParaRPr lang="en-US" dirty="0"/>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465984"/>
          </a:xfrm>
        </p:spPr>
        <p:txBody>
          <a:bodyPr>
            <a:normAutofit fontScale="90000"/>
          </a:bodyPr>
          <a:lstStyle/>
          <a:p>
            <a:r>
              <a:rPr lang="en-US" sz="2800" dirty="0" smtClean="0"/>
              <a:t>Login Collaboration Diagram</a:t>
            </a:r>
            <a:endParaRPr lang="en-US" sz="2800" dirty="0"/>
          </a:p>
        </p:txBody>
      </p:sp>
      <p:pic>
        <p:nvPicPr>
          <p:cNvPr id="5" name="Picture 4"/>
          <p:cNvPicPr/>
          <p:nvPr/>
        </p:nvPicPr>
        <p:blipFill>
          <a:blip r:embed="rId2"/>
          <a:srcRect/>
          <a:stretch>
            <a:fillRect/>
          </a:stretch>
        </p:blipFill>
        <p:spPr bwMode="auto">
          <a:xfrm>
            <a:off x="73102" y="625821"/>
            <a:ext cx="8997801" cy="652076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552344"/>
          </a:xfrm>
        </p:spPr>
        <p:txBody>
          <a:bodyPr>
            <a:normAutofit/>
          </a:bodyPr>
          <a:lstStyle/>
          <a:p>
            <a:r>
              <a:rPr lang="en-US" sz="2800" dirty="0" smtClean="0"/>
              <a:t>Registration Collaboration Diagram</a:t>
            </a:r>
            <a:endParaRPr lang="en-US" sz="2800" dirty="0"/>
          </a:p>
        </p:txBody>
      </p:sp>
      <p:pic>
        <p:nvPicPr>
          <p:cNvPr id="5" name="Picture 4"/>
          <p:cNvPicPr/>
          <p:nvPr/>
        </p:nvPicPr>
        <p:blipFill>
          <a:blip r:embed="rId2"/>
          <a:srcRect/>
          <a:stretch>
            <a:fillRect/>
          </a:stretch>
        </p:blipFill>
        <p:spPr bwMode="auto">
          <a:xfrm>
            <a:off x="-137054" y="461904"/>
            <a:ext cx="9418112" cy="684859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76200"/>
            <a:ext cx="8229600" cy="552344"/>
          </a:xfrm>
        </p:spPr>
        <p:txBody>
          <a:bodyPr>
            <a:normAutofit/>
          </a:bodyPr>
          <a:lstStyle/>
          <a:p>
            <a:r>
              <a:rPr lang="en-US" sz="2400" dirty="0"/>
              <a:t>Plan  :</a:t>
            </a:r>
          </a:p>
        </p:txBody>
      </p:sp>
      <p:pic>
        <p:nvPicPr>
          <p:cNvPr id="2560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2312" y="516486"/>
            <a:ext cx="8113776" cy="72559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0916370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552344"/>
          </a:xfrm>
        </p:spPr>
        <p:txBody>
          <a:bodyPr>
            <a:normAutofit/>
          </a:bodyPr>
          <a:lstStyle/>
          <a:p>
            <a:r>
              <a:rPr lang="en-US" sz="2400" dirty="0"/>
              <a:t>Station:</a:t>
            </a:r>
          </a:p>
        </p:txBody>
      </p:sp>
      <p:pic>
        <p:nvPicPr>
          <p:cNvPr id="266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528" y="224577"/>
            <a:ext cx="9081344" cy="7927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3321328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552344"/>
          </a:xfrm>
        </p:spPr>
        <p:txBody>
          <a:bodyPr>
            <a:normAutofit/>
          </a:bodyPr>
          <a:lstStyle/>
          <a:p>
            <a:r>
              <a:rPr lang="en-US" sz="2400" b="1" dirty="0"/>
              <a:t>Role:</a:t>
            </a:r>
            <a:endParaRPr lang="en-US" sz="2400" dirty="0"/>
          </a:p>
        </p:txBody>
      </p:sp>
      <p:pic>
        <p:nvPicPr>
          <p:cNvPr id="276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2823" y="531551"/>
            <a:ext cx="8925154" cy="7475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9178280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57256"/>
            <a:ext cx="8229600" cy="552344"/>
          </a:xfrm>
        </p:spPr>
        <p:txBody>
          <a:bodyPr>
            <a:normAutofit/>
          </a:bodyPr>
          <a:lstStyle/>
          <a:p>
            <a:r>
              <a:rPr lang="en-US" sz="2400" dirty="0"/>
              <a:t>Function:</a:t>
            </a:r>
          </a:p>
        </p:txBody>
      </p:sp>
      <p:pic>
        <p:nvPicPr>
          <p:cNvPr id="286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271" y="544850"/>
            <a:ext cx="8590460" cy="7459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9328659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8229600" cy="1295400"/>
          </a:xfrm>
        </p:spPr>
        <p:txBody>
          <a:bodyPr rtlCol="0">
            <a:noAutofit/>
          </a:bodyPr>
          <a:lstStyle/>
          <a:p>
            <a:pPr eaLnBrk="1" fontAlgn="auto" hangingPunct="1">
              <a:spcAft>
                <a:spcPts val="0"/>
              </a:spcAft>
              <a:defRPr/>
            </a:pPr>
            <a:r>
              <a:rPr lang="en-US" sz="3200" b="1" dirty="0" smtClean="0">
                <a:latin typeface="Times New Roman" pitchFamily="18" charset="0"/>
                <a:cs typeface="Times New Roman" pitchFamily="18" charset="0"/>
              </a:rPr>
              <a:t>Existing System and Need for System</a:t>
            </a:r>
            <a:endParaRPr lang="en-US" sz="3200" dirty="0" smtClean="0">
              <a:latin typeface="Times New Roman" pitchFamily="18" charset="0"/>
              <a:cs typeface="Times New Roman" pitchFamily="18" charset="0"/>
            </a:endParaRPr>
          </a:p>
        </p:txBody>
      </p:sp>
      <p:sp>
        <p:nvSpPr>
          <p:cNvPr id="3" name="Content Placeholder 2"/>
          <p:cNvSpPr>
            <a:spLocks noGrp="1"/>
          </p:cNvSpPr>
          <p:nvPr>
            <p:ph idx="1"/>
          </p:nvPr>
        </p:nvSpPr>
        <p:spPr>
          <a:xfrm>
            <a:off x="457200" y="1381760"/>
            <a:ext cx="8229600" cy="5561225"/>
          </a:xfrm>
        </p:spPr>
        <p:txBody>
          <a:bodyPr rtlCol="0">
            <a:normAutofit/>
          </a:bodyPr>
          <a:lstStyle/>
          <a:p>
            <a:pPr marL="0" indent="0" algn="just">
              <a:buNone/>
            </a:pPr>
            <a:r>
              <a:rPr lang="en-US" sz="2400" b="1" dirty="0"/>
              <a:t> </a:t>
            </a:r>
            <a:endParaRPr lang="en-IN" sz="2400" dirty="0"/>
          </a:p>
          <a:p>
            <a:pPr marL="0" indent="0" algn="just">
              <a:buNone/>
            </a:pPr>
            <a:r>
              <a:rPr lang="en-US" sz="2200" dirty="0" smtClean="0">
                <a:latin typeface="Times New Roman" pitchFamily="18" charset="0"/>
                <a:cs typeface="Times New Roman" pitchFamily="18" charset="0"/>
              </a:rPr>
              <a:t>Traditionally</a:t>
            </a:r>
            <a:r>
              <a:rPr lang="en-US" sz="2200" dirty="0">
                <a:latin typeface="Times New Roman" pitchFamily="18" charset="0"/>
                <a:cs typeface="Times New Roman" pitchFamily="18" charset="0"/>
              </a:rPr>
              <a:t>, the power sector in Maharashtra, excluding Mumbai, was served by Maharashtra State Electricity Board (MSEB) which was set up in 1960 to generate, transmit and distribute power to all consumers in Maharashtra excluding Mumbai. Mumbai is served by three power utilities – Tata Power Company Ltd., Bombay Suburban Electric Supply (BSES) Ltd. and Bombay Electric Supply &amp; Transport Undertaking (BEST).</a:t>
            </a:r>
            <a:endParaRPr lang="en-IN" sz="2200" dirty="0">
              <a:latin typeface="Times New Roman" pitchFamily="18" charset="0"/>
              <a:cs typeface="Times New Roman" pitchFamily="18" charset="0"/>
            </a:endParaRPr>
          </a:p>
          <a:p>
            <a:pPr marL="0" indent="0" algn="just">
              <a:buNone/>
            </a:pPr>
            <a:r>
              <a:rPr lang="en-US" sz="2200" dirty="0">
                <a:latin typeface="Times New Roman" pitchFamily="18" charset="0"/>
                <a:cs typeface="Times New Roman" pitchFamily="18" charset="0"/>
              </a:rPr>
              <a:t>MSEB’s customer base of 107,833 in 1960-61 grew to 14,009,089 in 2001-02. Due to large no of customers it is very difficult to serve them . MSEB facing lots of problems  in serving new</a:t>
            </a:r>
            <a:r>
              <a:rPr lang="en-US" sz="2200" b="1" dirty="0">
                <a:latin typeface="Times New Roman" pitchFamily="18" charset="0"/>
                <a:cs typeface="Times New Roman" pitchFamily="18" charset="0"/>
              </a:rPr>
              <a:t>   </a:t>
            </a:r>
            <a:r>
              <a:rPr lang="en-US" sz="2200" dirty="0">
                <a:latin typeface="Times New Roman" pitchFamily="18" charset="0"/>
                <a:cs typeface="Times New Roman" pitchFamily="18" charset="0"/>
              </a:rPr>
              <a:t>connections ,maintaining bills, searching customers area wise, tracking their  readings etc.</a:t>
            </a:r>
            <a:endParaRPr lang="en-IN" sz="2200" dirty="0">
              <a:latin typeface="Times New Roman" pitchFamily="18" charset="0"/>
              <a:cs typeface="Times New Roman" pitchFamily="18" charset="0"/>
            </a:endParaRPr>
          </a:p>
          <a:p>
            <a:pPr marL="0" indent="0" algn="just">
              <a:buNone/>
            </a:pPr>
            <a:r>
              <a:rPr lang="en-US" sz="2200" dirty="0">
                <a:latin typeface="Times New Roman" pitchFamily="18" charset="0"/>
                <a:cs typeface="Times New Roman" pitchFamily="18" charset="0"/>
              </a:rPr>
              <a:t>Existing system contain manual form submission for new connection.</a:t>
            </a:r>
            <a:endParaRPr lang="en-IN" sz="2200" dirty="0">
              <a:latin typeface="Times New Roman" pitchFamily="18" charset="0"/>
              <a:cs typeface="Times New Roman" pitchFamily="18" charset="0"/>
            </a:endParaRPr>
          </a:p>
          <a:p>
            <a:pPr marL="0" indent="0" algn="just">
              <a:buNone/>
            </a:pPr>
            <a:r>
              <a:rPr lang="en-US" sz="2200" dirty="0">
                <a:latin typeface="Times New Roman" pitchFamily="18" charset="0"/>
                <a:cs typeface="Times New Roman" pitchFamily="18" charset="0"/>
              </a:rPr>
              <a:t>Manual bill delivering.</a:t>
            </a:r>
            <a:endParaRPr lang="en-IN" sz="2200" dirty="0">
              <a:latin typeface="Times New Roman" pitchFamily="18" charset="0"/>
              <a:cs typeface="Times New Roman" pitchFamily="18" charset="0"/>
            </a:endParaRPr>
          </a:p>
          <a:p>
            <a:pPr algn="just" eaLnBrk="1" fontAlgn="auto" hangingPunct="1">
              <a:spcAft>
                <a:spcPts val="0"/>
              </a:spcAft>
              <a:buFont typeface="Arial" pitchFamily="34" charset="0"/>
              <a:buChar char="•"/>
              <a:defRPr/>
            </a:pPr>
            <a:endParaRPr lang="en-US" sz="2200" dirty="0" smtClean="0"/>
          </a:p>
          <a:p>
            <a:pPr algn="just" eaLnBrk="1" fontAlgn="auto" hangingPunct="1">
              <a:spcAft>
                <a:spcPts val="0"/>
              </a:spcAft>
              <a:buFont typeface="Arial" pitchFamily="34" charset="0"/>
              <a:buChar char="•"/>
              <a:defRPr/>
            </a:pPr>
            <a:endParaRPr lang="en-US" sz="2800" dirty="0" smtClean="0"/>
          </a:p>
          <a:p>
            <a:pPr algn="just" eaLnBrk="1" fontAlgn="auto" hangingPunct="1">
              <a:spcAft>
                <a:spcPts val="0"/>
              </a:spcAft>
              <a:buFont typeface="Arial" pitchFamily="34" charset="0"/>
              <a:buNone/>
              <a:defRPr/>
            </a:pPr>
            <a:endParaRPr lang="en-US" dirty="0" smtClean="0"/>
          </a:p>
          <a:p>
            <a:pPr algn="just" eaLnBrk="1" fontAlgn="auto" hangingPunct="1">
              <a:spcAft>
                <a:spcPts val="0"/>
              </a:spcAft>
              <a:buFont typeface="Arial" pitchFamily="34" charset="0"/>
              <a:buChar char="•"/>
              <a:defRPr/>
            </a:pPr>
            <a:endParaRPr lang="en-US" dirty="0" smtClean="0"/>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552344"/>
          </a:xfrm>
        </p:spPr>
        <p:txBody>
          <a:bodyPr>
            <a:normAutofit/>
          </a:bodyPr>
          <a:lstStyle/>
          <a:p>
            <a:r>
              <a:rPr lang="en-US" sz="2400" dirty="0"/>
              <a:t>Request:</a:t>
            </a:r>
          </a:p>
        </p:txBody>
      </p:sp>
      <p:pic>
        <p:nvPicPr>
          <p:cNvPr id="296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1234" y="251592"/>
            <a:ext cx="8367333" cy="7670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8101257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76200"/>
            <a:ext cx="8229600" cy="552344"/>
          </a:xfrm>
        </p:spPr>
        <p:txBody>
          <a:bodyPr>
            <a:normAutofit/>
          </a:bodyPr>
          <a:lstStyle/>
          <a:p>
            <a:r>
              <a:rPr lang="en-US" sz="2400" dirty="0"/>
              <a:t>Reading:</a:t>
            </a:r>
          </a:p>
        </p:txBody>
      </p:sp>
      <p:pic>
        <p:nvPicPr>
          <p:cNvPr id="307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5343" y="290183"/>
            <a:ext cx="7365595" cy="7471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4366687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552344"/>
          </a:xfrm>
        </p:spPr>
        <p:txBody>
          <a:bodyPr>
            <a:normAutofit/>
          </a:bodyPr>
          <a:lstStyle/>
          <a:p>
            <a:r>
              <a:rPr lang="en-US" sz="2400" dirty="0"/>
              <a:t>Area:</a:t>
            </a:r>
          </a:p>
        </p:txBody>
      </p:sp>
      <p:pic>
        <p:nvPicPr>
          <p:cNvPr id="317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6701" y="787891"/>
            <a:ext cx="6536737" cy="7175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931780"/>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552344"/>
          </a:xfrm>
        </p:spPr>
        <p:txBody>
          <a:bodyPr>
            <a:normAutofit/>
          </a:bodyPr>
          <a:lstStyle/>
          <a:p>
            <a:r>
              <a:rPr lang="en-US" sz="2400" dirty="0"/>
              <a:t>FAQ:</a:t>
            </a:r>
          </a:p>
        </p:txBody>
      </p:sp>
      <p:pic>
        <p:nvPicPr>
          <p:cNvPr id="327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528" y="840909"/>
            <a:ext cx="9081344" cy="69541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91066230"/>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552344"/>
          </a:xfrm>
        </p:spPr>
        <p:txBody>
          <a:bodyPr>
            <a:normAutofit/>
          </a:bodyPr>
          <a:lstStyle/>
          <a:p>
            <a:r>
              <a:rPr lang="en-US" sz="2400" dirty="0"/>
              <a:t>Bill:</a:t>
            </a:r>
          </a:p>
        </p:txBody>
      </p:sp>
      <p:pic>
        <p:nvPicPr>
          <p:cNvPr id="337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7297" y="228600"/>
            <a:ext cx="8244145" cy="7754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19411367"/>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0"/>
            <a:ext cx="8229600" cy="552344"/>
          </a:xfrm>
        </p:spPr>
        <p:txBody>
          <a:bodyPr>
            <a:normAutofit/>
          </a:bodyPr>
          <a:lstStyle/>
          <a:p>
            <a:r>
              <a:rPr lang="en-US" sz="2400" dirty="0"/>
              <a:t>Employee:</a:t>
            </a:r>
          </a:p>
        </p:txBody>
      </p:sp>
      <p:pic>
        <p:nvPicPr>
          <p:cNvPr id="348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49" y="81128"/>
            <a:ext cx="9584499" cy="7955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50255427"/>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552344"/>
          </a:xfrm>
        </p:spPr>
        <p:txBody>
          <a:bodyPr>
            <a:normAutofit fontScale="90000"/>
          </a:bodyPr>
          <a:lstStyle/>
          <a:p>
            <a:r>
              <a:rPr lang="en-US" sz="2400" b="1" u="sng" dirty="0" err="1"/>
              <a:t>Componant</a:t>
            </a:r>
            <a:r>
              <a:rPr lang="en-US" sz="2400" b="1" u="sng" dirty="0"/>
              <a:t> Diagram:</a:t>
            </a:r>
            <a:r>
              <a:rPr lang="en-US" sz="2400" dirty="0"/>
              <a:t/>
            </a:r>
            <a:br>
              <a:rPr lang="en-US" sz="2400" dirty="0"/>
            </a:br>
            <a:r>
              <a:rPr lang="en-US" sz="2400" dirty="0"/>
              <a:t>Login:</a:t>
            </a:r>
          </a:p>
        </p:txBody>
      </p:sp>
      <p:pic>
        <p:nvPicPr>
          <p:cNvPr id="36866" name="Picture 10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2116" y="1103333"/>
            <a:ext cx="7174985" cy="1393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p:nvSpPr>
        <p:spPr>
          <a:xfrm>
            <a:off x="3810000" y="3676914"/>
            <a:ext cx="1676400" cy="646331"/>
          </a:xfrm>
          <a:prstGeom prst="rect">
            <a:avLst/>
          </a:prstGeom>
        </p:spPr>
        <p:txBody>
          <a:bodyPr wrap="square">
            <a:spAutoFit/>
          </a:bodyPr>
          <a:lstStyle/>
          <a:p>
            <a:r>
              <a:rPr lang="en-US" b="1" dirty="0"/>
              <a:t>Registration:</a:t>
            </a:r>
          </a:p>
          <a:p>
            <a:r>
              <a:rPr lang="en-IN" b="1" dirty="0"/>
              <a:t> </a:t>
            </a:r>
            <a:endParaRPr lang="en-US" b="1" dirty="0"/>
          </a:p>
        </p:txBody>
      </p:sp>
      <p:pic>
        <p:nvPicPr>
          <p:cNvPr id="36867" name="Picture 8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2594" y="4533616"/>
            <a:ext cx="7395793" cy="1591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68747924"/>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311256"/>
            <a:ext cx="8229600" cy="552344"/>
          </a:xfrm>
        </p:spPr>
        <p:txBody>
          <a:bodyPr>
            <a:normAutofit/>
          </a:bodyPr>
          <a:lstStyle/>
          <a:p>
            <a:r>
              <a:rPr lang="en-IN" sz="2400" dirty="0"/>
              <a:t>Area:</a:t>
            </a:r>
            <a:endParaRPr lang="en-US" sz="2400" dirty="0"/>
          </a:p>
        </p:txBody>
      </p:sp>
      <p:sp>
        <p:nvSpPr>
          <p:cNvPr id="5" name="Rectangle 4"/>
          <p:cNvSpPr/>
          <p:nvPr/>
        </p:nvSpPr>
        <p:spPr>
          <a:xfrm>
            <a:off x="2667000" y="3676914"/>
            <a:ext cx="1676400" cy="646331"/>
          </a:xfrm>
          <a:prstGeom prst="rect">
            <a:avLst/>
          </a:prstGeom>
        </p:spPr>
        <p:txBody>
          <a:bodyPr wrap="square">
            <a:spAutoFit/>
          </a:bodyPr>
          <a:lstStyle/>
          <a:p>
            <a:r>
              <a:rPr lang="en-US" dirty="0"/>
              <a:t>Bill</a:t>
            </a:r>
          </a:p>
          <a:p>
            <a:r>
              <a:rPr lang="en-IN" dirty="0"/>
              <a:t> </a:t>
            </a:r>
            <a:endParaRPr lang="en-US" dirty="0"/>
          </a:p>
        </p:txBody>
      </p:sp>
      <p:pic>
        <p:nvPicPr>
          <p:cNvPr id="378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0047" y="573201"/>
            <a:ext cx="7416708" cy="3132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789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0824" y="4117647"/>
            <a:ext cx="8063783" cy="3230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7762532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609600" y="2763520"/>
            <a:ext cx="8229600" cy="1295400"/>
          </a:xfrm>
        </p:spPr>
        <p:txBody>
          <a:bodyPr/>
          <a:lstStyle/>
          <a:p>
            <a:r>
              <a:rPr lang="en-US" dirty="0" smtClean="0">
                <a:latin typeface="Impact" pitchFamily="34" charset="0"/>
              </a:rPr>
              <a:t>Class Diagrams</a:t>
            </a:r>
            <a:endParaRPr lang="en-US" dirty="0"/>
          </a:p>
        </p:txBody>
      </p:sp>
    </p:spTree>
    <p:extLst>
      <p:ext uri="{BB962C8B-B14F-4D97-AF65-F5344CB8AC3E}">
        <p14:creationId xmlns:p14="http://schemas.microsoft.com/office/powerpoint/2010/main" val="3747402834"/>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extLst>
              <a:ext uri="{28A0092B-C50C-407E-A947-70E740481C1C}">
                <a14:useLocalDpi xmlns:a14="http://schemas.microsoft.com/office/drawing/2010/main" val="0"/>
              </a:ext>
            </a:extLst>
          </a:blip>
          <a:srcRect/>
          <a:stretch>
            <a:fillRect/>
          </a:stretch>
        </p:blipFill>
        <p:spPr bwMode="auto">
          <a:xfrm>
            <a:off x="-214114" y="451257"/>
            <a:ext cx="9572228" cy="6869889"/>
          </a:xfrm>
          <a:prstGeom prst="rect">
            <a:avLst/>
          </a:prstGeom>
          <a:noFill/>
          <a:ln>
            <a:noFill/>
          </a:ln>
        </p:spPr>
      </p:pic>
    </p:spTree>
    <p:extLst>
      <p:ext uri="{BB962C8B-B14F-4D97-AF65-F5344CB8AC3E}">
        <p14:creationId xmlns:p14="http://schemas.microsoft.com/office/powerpoint/2010/main" val="2432230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31800"/>
            <a:ext cx="8229600" cy="6995160"/>
          </a:xfrm>
        </p:spPr>
        <p:txBody>
          <a:bodyPr rtlCol="0">
            <a:normAutofit/>
          </a:bodyPr>
          <a:lstStyle/>
          <a:p>
            <a:pPr algn="ctr" eaLnBrk="1" fontAlgn="auto" hangingPunct="1">
              <a:spcAft>
                <a:spcPts val="0"/>
              </a:spcAft>
              <a:buNone/>
              <a:defRPr/>
            </a:pPr>
            <a:r>
              <a:rPr lang="en-US" sz="3600" b="1" dirty="0" smtClean="0">
                <a:latin typeface="Times New Roman" pitchFamily="18" charset="0"/>
                <a:cs typeface="Times New Roman" pitchFamily="18" charset="0"/>
              </a:rPr>
              <a:t>Drawbacks of Existing System</a:t>
            </a:r>
          </a:p>
          <a:p>
            <a:pPr algn="ctr" eaLnBrk="1" fontAlgn="auto" hangingPunct="1">
              <a:spcAft>
                <a:spcPts val="0"/>
              </a:spcAft>
              <a:buNone/>
              <a:defRPr/>
            </a:pPr>
            <a:endParaRPr lang="en-US" sz="5100" b="1" dirty="0" smtClean="0">
              <a:latin typeface="Times New Roman" pitchFamily="18" charset="0"/>
              <a:cs typeface="Times New Roman" pitchFamily="18" charset="0"/>
            </a:endParaRPr>
          </a:p>
          <a:p>
            <a:pPr lvl="0">
              <a:buFont typeface="Wingdings" pitchFamily="2" charset="2"/>
              <a:buChar char="Ø"/>
            </a:pPr>
            <a:r>
              <a:rPr lang="en-US" sz="1800" dirty="0">
                <a:latin typeface="Times New Roman" pitchFamily="18" charset="0"/>
                <a:cs typeface="Times New Roman" pitchFamily="18" charset="0"/>
              </a:rPr>
              <a:t>Existing system is time consuming</a:t>
            </a:r>
            <a:r>
              <a:rPr lang="en-US" sz="1800" dirty="0" smtClean="0">
                <a:latin typeface="Times New Roman" pitchFamily="18" charset="0"/>
                <a:cs typeface="Times New Roman" pitchFamily="18" charset="0"/>
              </a:rPr>
              <a:t>.</a:t>
            </a:r>
          </a:p>
          <a:p>
            <a:pPr marL="0" lvl="0" indent="0">
              <a:buNone/>
            </a:pPr>
            <a:endParaRPr lang="en-IN" sz="1800" dirty="0">
              <a:latin typeface="Times New Roman" pitchFamily="18" charset="0"/>
              <a:cs typeface="Times New Roman" pitchFamily="18" charset="0"/>
            </a:endParaRPr>
          </a:p>
          <a:p>
            <a:pPr lvl="0">
              <a:buFont typeface="Wingdings" pitchFamily="2" charset="2"/>
              <a:buChar char="Ø"/>
            </a:pPr>
            <a:r>
              <a:rPr lang="en-US" sz="1800" dirty="0">
                <a:latin typeface="Times New Roman" pitchFamily="18" charset="0"/>
                <a:cs typeface="Times New Roman" pitchFamily="18" charset="0"/>
              </a:rPr>
              <a:t>difficult to Maintain the different power station data</a:t>
            </a:r>
            <a:r>
              <a:rPr lang="en-US" sz="1800" dirty="0" smtClean="0">
                <a:latin typeface="Times New Roman" pitchFamily="18" charset="0"/>
                <a:cs typeface="Times New Roman" pitchFamily="18" charset="0"/>
              </a:rPr>
              <a:t>.</a:t>
            </a:r>
          </a:p>
          <a:p>
            <a:pPr lvl="0">
              <a:buFont typeface="Wingdings" pitchFamily="2" charset="2"/>
              <a:buChar char="Ø"/>
            </a:pPr>
            <a:endParaRPr lang="en-IN" sz="1800" dirty="0">
              <a:latin typeface="Times New Roman" pitchFamily="18" charset="0"/>
              <a:cs typeface="Times New Roman" pitchFamily="18" charset="0"/>
            </a:endParaRPr>
          </a:p>
          <a:p>
            <a:pPr lvl="0">
              <a:buFont typeface="Wingdings" pitchFamily="2" charset="2"/>
              <a:buChar char="Ø"/>
            </a:pPr>
            <a:r>
              <a:rPr lang="en-US" sz="1800" dirty="0">
                <a:latin typeface="Times New Roman" pitchFamily="18" charset="0"/>
                <a:cs typeface="Times New Roman" pitchFamily="18" charset="0"/>
              </a:rPr>
              <a:t>Difficult to handle large amount of customers</a:t>
            </a:r>
            <a:r>
              <a:rPr lang="en-US" sz="1800" dirty="0" smtClean="0">
                <a:latin typeface="Times New Roman" pitchFamily="18" charset="0"/>
                <a:cs typeface="Times New Roman" pitchFamily="18" charset="0"/>
              </a:rPr>
              <a:t>.</a:t>
            </a:r>
          </a:p>
          <a:p>
            <a:pPr lvl="0">
              <a:buFont typeface="Wingdings" pitchFamily="2" charset="2"/>
              <a:buChar char="Ø"/>
            </a:pPr>
            <a:endParaRPr lang="en-IN" sz="1800" dirty="0">
              <a:latin typeface="Times New Roman" pitchFamily="18" charset="0"/>
              <a:cs typeface="Times New Roman" pitchFamily="18" charset="0"/>
            </a:endParaRPr>
          </a:p>
          <a:p>
            <a:pPr lvl="0">
              <a:buFont typeface="Wingdings" pitchFamily="2" charset="2"/>
              <a:buChar char="Ø"/>
            </a:pPr>
            <a:r>
              <a:rPr lang="en-US" sz="1800" dirty="0">
                <a:latin typeface="Times New Roman" pitchFamily="18" charset="0"/>
                <a:cs typeface="Times New Roman" pitchFamily="18" charset="0"/>
              </a:rPr>
              <a:t>Generating and submitting bills of customers for online or offline payments</a:t>
            </a:r>
            <a:r>
              <a:rPr lang="en-US" sz="1800" dirty="0" smtClean="0">
                <a:latin typeface="Times New Roman" pitchFamily="18" charset="0"/>
                <a:cs typeface="Times New Roman" pitchFamily="18" charset="0"/>
              </a:rPr>
              <a:t>.</a:t>
            </a:r>
          </a:p>
          <a:p>
            <a:pPr lvl="0">
              <a:buFont typeface="Wingdings" pitchFamily="2" charset="2"/>
              <a:buChar char="Ø"/>
            </a:pPr>
            <a:endParaRPr lang="en-IN" sz="1800" dirty="0">
              <a:latin typeface="Times New Roman" pitchFamily="18" charset="0"/>
              <a:cs typeface="Times New Roman" pitchFamily="18" charset="0"/>
            </a:endParaRPr>
          </a:p>
          <a:p>
            <a:pPr lvl="0">
              <a:buFont typeface="Wingdings" pitchFamily="2" charset="2"/>
              <a:buChar char="Ø"/>
            </a:pPr>
            <a:r>
              <a:rPr lang="en-US" sz="1800" dirty="0">
                <a:latin typeface="Times New Roman" pitchFamily="18" charset="0"/>
                <a:cs typeface="Times New Roman" pitchFamily="18" charset="0"/>
              </a:rPr>
              <a:t>Wastage of papers for billing customer</a:t>
            </a:r>
            <a:r>
              <a:rPr lang="en-US" sz="1800" dirty="0" smtClean="0">
                <a:latin typeface="Times New Roman" pitchFamily="18" charset="0"/>
                <a:cs typeface="Times New Roman" pitchFamily="18" charset="0"/>
              </a:rPr>
              <a:t>.</a:t>
            </a:r>
          </a:p>
          <a:p>
            <a:pPr lvl="0">
              <a:buFont typeface="Wingdings" pitchFamily="2" charset="2"/>
              <a:buChar char="Ø"/>
            </a:pPr>
            <a:endParaRPr lang="en-IN" sz="1800" dirty="0">
              <a:latin typeface="Times New Roman" pitchFamily="18" charset="0"/>
              <a:cs typeface="Times New Roman" pitchFamily="18" charset="0"/>
            </a:endParaRPr>
          </a:p>
          <a:p>
            <a:pPr>
              <a:buFont typeface="Wingdings" pitchFamily="2" charset="2"/>
              <a:buChar char="Ø"/>
            </a:pPr>
            <a:r>
              <a:rPr lang="en-US" sz="1800" dirty="0" err="1">
                <a:latin typeface="Times New Roman" pitchFamily="18" charset="0"/>
                <a:cs typeface="Times New Roman" pitchFamily="18" charset="0"/>
              </a:rPr>
              <a:t>Leackage</a:t>
            </a:r>
            <a:r>
              <a:rPr lang="en-US" sz="1800" dirty="0">
                <a:latin typeface="Times New Roman" pitchFamily="18" charset="0"/>
                <a:cs typeface="Times New Roman" pitchFamily="18" charset="0"/>
              </a:rPr>
              <a:t> of electricity is not </a:t>
            </a:r>
            <a:r>
              <a:rPr lang="en-US" sz="1800" dirty="0" smtClean="0">
                <a:latin typeface="Times New Roman" pitchFamily="18" charset="0"/>
                <a:cs typeface="Times New Roman" pitchFamily="18" charset="0"/>
              </a:rPr>
              <a:t>identifiable</a:t>
            </a:r>
            <a:endParaRPr lang="en-US"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936240"/>
            <a:ext cx="8229600" cy="863600"/>
          </a:xfrm>
        </p:spPr>
        <p:txBody>
          <a:bodyPr/>
          <a:lstStyle/>
          <a:p>
            <a:r>
              <a:rPr lang="en-US" dirty="0" smtClean="0">
                <a:latin typeface="Impact" pitchFamily="34" charset="0"/>
              </a:rPr>
              <a:t>Table Design</a:t>
            </a:r>
            <a:endParaRPr lang="en-US" dirty="0"/>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4276587954"/>
              </p:ext>
            </p:extLst>
          </p:nvPr>
        </p:nvGraphicFramePr>
        <p:xfrm>
          <a:off x="1358338" y="1828796"/>
          <a:ext cx="7252261" cy="5467355"/>
        </p:xfrm>
        <a:graphic>
          <a:graphicData uri="http://schemas.openxmlformats.org/drawingml/2006/table">
            <a:tbl>
              <a:tblPr firstRow="1" firstCol="1" bandRow="1">
                <a:tableStyleId>{5C22544A-7EE6-4342-B048-85BDC9FD1C3A}</a:tableStyleId>
              </a:tblPr>
              <a:tblGrid>
                <a:gridCol w="2382528"/>
                <a:gridCol w="2485730"/>
                <a:gridCol w="2384003"/>
              </a:tblGrid>
              <a:tr h="1352551">
                <a:tc>
                  <a:txBody>
                    <a:bodyPr/>
                    <a:lstStyle/>
                    <a:p>
                      <a:pPr marL="0" marR="19050" algn="ctr">
                        <a:lnSpc>
                          <a:spcPct val="150000"/>
                        </a:lnSpc>
                        <a:spcBef>
                          <a:spcPts val="0"/>
                        </a:spcBef>
                        <a:spcAft>
                          <a:spcPts val="0"/>
                        </a:spcAft>
                      </a:pPr>
                      <a:r>
                        <a:rPr lang="en-US" sz="1600" dirty="0">
                          <a:effectLst/>
                        </a:rPr>
                        <a:t>Name</a:t>
                      </a:r>
                      <a:endParaRPr lang="en-US" sz="1600" dirty="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400">
                          <a:effectLst/>
                        </a:rPr>
                        <a:t>Data type</a:t>
                      </a:r>
                      <a:endParaRPr lang="en-US" sz="140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400" dirty="0">
                          <a:effectLst/>
                        </a:rPr>
                        <a:t>Constraints</a:t>
                      </a:r>
                      <a:endParaRPr lang="en-US" sz="1800" dirty="0">
                        <a:effectLst/>
                        <a:latin typeface="Times New Roman"/>
                        <a:ea typeface="Times New Roman"/>
                      </a:endParaRPr>
                    </a:p>
                  </a:txBody>
                  <a:tcPr marL="9525" marR="9525" marT="10795" marB="10795"/>
                </a:tc>
              </a:tr>
              <a:tr h="1352551">
                <a:tc>
                  <a:txBody>
                    <a:bodyPr/>
                    <a:lstStyle/>
                    <a:p>
                      <a:pPr marL="0" marR="19050" algn="ctr">
                        <a:lnSpc>
                          <a:spcPct val="150000"/>
                        </a:lnSpc>
                        <a:spcBef>
                          <a:spcPts val="0"/>
                        </a:spcBef>
                        <a:spcAft>
                          <a:spcPts val="0"/>
                        </a:spcAft>
                      </a:pPr>
                      <a:r>
                        <a:rPr lang="en-US" sz="1600" dirty="0">
                          <a:effectLst/>
                        </a:rPr>
                        <a:t>Lid</a:t>
                      </a:r>
                      <a:endParaRPr lang="en-US" sz="1600" dirty="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400">
                          <a:effectLst/>
                        </a:rPr>
                        <a:t>bigint</a:t>
                      </a:r>
                      <a:endParaRPr lang="en-US" sz="140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400">
                          <a:effectLst/>
                        </a:rPr>
                        <a:t>P.K.</a:t>
                      </a:r>
                      <a:endParaRPr lang="en-US" sz="1800">
                        <a:effectLst/>
                        <a:latin typeface="Times New Roman"/>
                        <a:ea typeface="Times New Roman"/>
                      </a:endParaRPr>
                    </a:p>
                  </a:txBody>
                  <a:tcPr marL="9525" marR="9525" marT="10795" marB="10795"/>
                </a:tc>
              </a:tr>
              <a:tr h="1409702">
                <a:tc>
                  <a:txBody>
                    <a:bodyPr/>
                    <a:lstStyle/>
                    <a:p>
                      <a:pPr marL="0" marR="19050" algn="ctr">
                        <a:lnSpc>
                          <a:spcPct val="150000"/>
                        </a:lnSpc>
                        <a:spcBef>
                          <a:spcPts val="0"/>
                        </a:spcBef>
                        <a:spcAft>
                          <a:spcPts val="0"/>
                        </a:spcAft>
                      </a:pPr>
                      <a:r>
                        <a:rPr lang="en-US" sz="1600">
                          <a:effectLst/>
                        </a:rPr>
                        <a:t>uname</a:t>
                      </a:r>
                      <a:endParaRPr lang="en-US" sz="160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400">
                          <a:effectLst/>
                        </a:rPr>
                        <a:t>bigint</a:t>
                      </a:r>
                      <a:endParaRPr lang="en-US" sz="140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400">
                          <a:effectLst/>
                        </a:rPr>
                        <a:t>F.K.</a:t>
                      </a:r>
                      <a:endParaRPr lang="en-US" sz="1800">
                        <a:effectLst/>
                        <a:latin typeface="Times New Roman"/>
                        <a:ea typeface="Times New Roman"/>
                      </a:endParaRPr>
                    </a:p>
                  </a:txBody>
                  <a:tcPr marL="9525" marR="9525" marT="10795" marB="10795"/>
                </a:tc>
              </a:tr>
              <a:tr h="1352551">
                <a:tc>
                  <a:txBody>
                    <a:bodyPr/>
                    <a:lstStyle/>
                    <a:p>
                      <a:pPr marL="0" marR="19050" algn="ctr">
                        <a:lnSpc>
                          <a:spcPct val="150000"/>
                        </a:lnSpc>
                        <a:spcBef>
                          <a:spcPts val="0"/>
                        </a:spcBef>
                        <a:spcAft>
                          <a:spcPts val="0"/>
                        </a:spcAft>
                      </a:pPr>
                      <a:r>
                        <a:rPr lang="en-US" sz="1600" dirty="0">
                          <a:effectLst/>
                        </a:rPr>
                        <a:t>Pass</a:t>
                      </a:r>
                      <a:endParaRPr lang="en-US" sz="1600" dirty="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400" dirty="0" err="1">
                          <a:effectLst/>
                        </a:rPr>
                        <a:t>nvarchar</a:t>
                      </a:r>
                      <a:r>
                        <a:rPr lang="en-US" sz="1400" dirty="0">
                          <a:effectLst/>
                        </a:rPr>
                        <a:t>(50)</a:t>
                      </a:r>
                      <a:endParaRPr lang="en-US" sz="1400" dirty="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400" dirty="0">
                          <a:effectLst/>
                        </a:rPr>
                        <a:t>No</a:t>
                      </a:r>
                      <a:endParaRPr lang="en-US" sz="1800" dirty="0">
                        <a:effectLst/>
                        <a:latin typeface="Times New Roman"/>
                        <a:ea typeface="Times New Roman"/>
                      </a:endParaRPr>
                    </a:p>
                  </a:txBody>
                  <a:tcPr marL="9525" marR="9525" marT="10795" marB="10795"/>
                </a:tc>
              </a:tr>
            </a:tbl>
          </a:graphicData>
        </a:graphic>
      </p:graphicFrame>
      <p:sp>
        <p:nvSpPr>
          <p:cNvPr id="4" name="Rectangle 1"/>
          <p:cNvSpPr>
            <a:spLocks noChangeArrowheads="1"/>
          </p:cNvSpPr>
          <p:nvPr/>
        </p:nvSpPr>
        <p:spPr bwMode="auto">
          <a:xfrm>
            <a:off x="533400" y="753348"/>
            <a:ext cx="139955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685800" algn="l"/>
              </a:tabLst>
            </a:pPr>
            <a:r>
              <a:rPr kumimoji="0" lang="en-US" sz="12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Table Design     :</a:t>
            </a:r>
            <a:endParaRPr kumimoji="0" lang="en-US" sz="11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tab pos="685800" algn="l"/>
              </a:tabLst>
            </a:pPr>
            <a:r>
              <a:rPr kumimoji="0" lang="en-US" sz="1200"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tbl_login</a:t>
            </a:r>
            <a:r>
              <a:rPr kumimoji="0" lang="en-US" sz="1200" b="1" i="0" u="none" strike="noStrike" cap="none" normalizeH="0" baseline="0" dirty="0" smtClean="0">
                <a:ln>
                  <a:noFill/>
                </a:ln>
                <a:solidFill>
                  <a:schemeClr val="tx1"/>
                </a:solidFill>
                <a:effectLst/>
                <a:latin typeface="Arial" pitchFamily="34" charset="0"/>
                <a:ea typeface="Times New Roman" pitchFamily="18" charset="0"/>
                <a:cs typeface="Arial" pitchFamily="34" charset="0"/>
              </a:rPr>
              <a:t>:-</a:t>
            </a:r>
            <a:endParaRPr kumimoji="0" lang="en-US" sz="11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685800" algn="l"/>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Tree>
    <p:extLst>
      <p:ext uri="{BB962C8B-B14F-4D97-AF65-F5344CB8AC3E}">
        <p14:creationId xmlns:p14="http://schemas.microsoft.com/office/powerpoint/2010/main" val="1157593664"/>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1577694146"/>
              </p:ext>
            </p:extLst>
          </p:nvPr>
        </p:nvGraphicFramePr>
        <p:xfrm>
          <a:off x="1330632" y="3542147"/>
          <a:ext cx="6427318" cy="1710108"/>
        </p:xfrm>
        <a:graphic>
          <a:graphicData uri="http://schemas.openxmlformats.org/drawingml/2006/table">
            <a:tbl>
              <a:tblPr firstRow="1" firstCol="1" bandRow="1">
                <a:tableStyleId>{5C22544A-7EE6-4342-B048-85BDC9FD1C3A}</a:tableStyleId>
              </a:tblPr>
              <a:tblGrid>
                <a:gridCol w="2111516"/>
                <a:gridCol w="2202979"/>
                <a:gridCol w="2112823"/>
              </a:tblGrid>
              <a:tr h="427527">
                <a:tc>
                  <a:txBody>
                    <a:bodyPr/>
                    <a:lstStyle/>
                    <a:p>
                      <a:pPr marL="0" marR="19050" algn="just">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100">
                          <a:effectLst/>
                        </a:rPr>
                        <a:t>Constraints</a:t>
                      </a:r>
                      <a:endParaRPr lang="en-US" sz="1400">
                        <a:effectLst/>
                        <a:latin typeface="Times New Roman"/>
                        <a:ea typeface="Times New Roman"/>
                      </a:endParaRPr>
                    </a:p>
                  </a:txBody>
                  <a:tcPr marL="9525" marR="9525" marT="10795" marB="10795"/>
                </a:tc>
              </a:tr>
              <a:tr h="427527">
                <a:tc>
                  <a:txBody>
                    <a:bodyPr/>
                    <a:lstStyle/>
                    <a:p>
                      <a:pPr marL="0" marR="19050" algn="just">
                        <a:lnSpc>
                          <a:spcPct val="150000"/>
                        </a:lnSpc>
                        <a:spcBef>
                          <a:spcPts val="0"/>
                        </a:spcBef>
                        <a:spcAft>
                          <a:spcPts val="0"/>
                        </a:spcAft>
                      </a:pPr>
                      <a:r>
                        <a:rPr lang="en-US" sz="1100" dirty="0">
                          <a:effectLst/>
                        </a:rPr>
                        <a:t>Lid</a:t>
                      </a:r>
                      <a:endParaRPr lang="en-US" sz="1400" dirty="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100">
                          <a:effectLst/>
                        </a:rPr>
                        <a:t>P.K.</a:t>
                      </a:r>
                      <a:endParaRPr lang="en-US" sz="1400">
                        <a:effectLst/>
                        <a:latin typeface="Times New Roman"/>
                        <a:ea typeface="Times New Roman"/>
                      </a:endParaRPr>
                    </a:p>
                  </a:txBody>
                  <a:tcPr marL="9525" marR="9525" marT="10795" marB="10795"/>
                </a:tc>
              </a:tr>
              <a:tr h="427527">
                <a:tc>
                  <a:txBody>
                    <a:bodyPr/>
                    <a:lstStyle/>
                    <a:p>
                      <a:pPr marL="0" marR="19050" algn="just">
                        <a:lnSpc>
                          <a:spcPct val="150000"/>
                        </a:lnSpc>
                        <a:spcBef>
                          <a:spcPts val="0"/>
                        </a:spcBef>
                        <a:spcAft>
                          <a:spcPts val="0"/>
                        </a:spcAft>
                      </a:pPr>
                      <a:r>
                        <a:rPr lang="en-US" sz="1100">
                          <a:effectLst/>
                        </a:rPr>
                        <a:t>uname</a:t>
                      </a:r>
                      <a:endParaRPr lang="en-US" sz="140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100" dirty="0" err="1">
                          <a:effectLst/>
                        </a:rPr>
                        <a:t>bigint</a:t>
                      </a:r>
                      <a:endParaRPr lang="en-US" sz="1400" dirty="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100">
                          <a:effectLst/>
                        </a:rPr>
                        <a:t>F.K.</a:t>
                      </a:r>
                      <a:endParaRPr lang="en-US" sz="1400">
                        <a:effectLst/>
                        <a:latin typeface="Times New Roman"/>
                        <a:ea typeface="Times New Roman"/>
                      </a:endParaRPr>
                    </a:p>
                  </a:txBody>
                  <a:tcPr marL="9525" marR="9525" marT="10795" marB="10795"/>
                </a:tc>
              </a:tr>
              <a:tr h="427527">
                <a:tc>
                  <a:txBody>
                    <a:bodyPr/>
                    <a:lstStyle/>
                    <a:p>
                      <a:pPr marL="0" marR="19050" algn="just">
                        <a:lnSpc>
                          <a:spcPct val="150000"/>
                        </a:lnSpc>
                        <a:spcBef>
                          <a:spcPts val="0"/>
                        </a:spcBef>
                        <a:spcAft>
                          <a:spcPts val="0"/>
                        </a:spcAft>
                      </a:pPr>
                      <a:r>
                        <a:rPr lang="en-US" sz="1100">
                          <a:effectLst/>
                        </a:rPr>
                        <a:t>Pass</a:t>
                      </a:r>
                      <a:endParaRPr lang="en-US" sz="140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
        <p:nvSpPr>
          <p:cNvPr id="4" name="Rectangle 1"/>
          <p:cNvSpPr>
            <a:spLocks noChangeArrowheads="1"/>
          </p:cNvSpPr>
          <p:nvPr/>
        </p:nvSpPr>
        <p:spPr bwMode="auto">
          <a:xfrm>
            <a:off x="505691" y="783813"/>
            <a:ext cx="200567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685800" algn="l"/>
              </a:tabLst>
            </a:pPr>
            <a:r>
              <a:rPr kumimoji="0" lang="en-US"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Tbl_Registration</a:t>
            </a:r>
            <a:endParaRPr kumimoji="0" lang="en-US" sz="11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685800" algn="l"/>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3064746455"/>
              </p:ext>
            </p:extLst>
          </p:nvPr>
        </p:nvGraphicFramePr>
        <p:xfrm>
          <a:off x="838199" y="1295400"/>
          <a:ext cx="8000999" cy="5837274"/>
        </p:xfrm>
        <a:graphic>
          <a:graphicData uri="http://schemas.openxmlformats.org/drawingml/2006/table">
            <a:tbl>
              <a:tblPr firstRow="1" firstCol="1" bandRow="1">
                <a:tableStyleId>{5C22544A-7EE6-4342-B048-85BDC9FD1C3A}</a:tableStyleId>
              </a:tblPr>
              <a:tblGrid>
                <a:gridCol w="2537327"/>
                <a:gridCol w="2873527"/>
                <a:gridCol w="2590145"/>
              </a:tblGrid>
              <a:tr h="648586">
                <a:tc>
                  <a:txBody>
                    <a:bodyPr/>
                    <a:lstStyle/>
                    <a:p>
                      <a:pPr marL="0" marR="19050" algn="just">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dirty="0">
                          <a:effectLst/>
                        </a:rPr>
                        <a:t>Constraints</a:t>
                      </a:r>
                      <a:endParaRPr lang="en-US" sz="1400" dirty="0">
                        <a:effectLst/>
                        <a:latin typeface="Times New Roman"/>
                        <a:ea typeface="Times New Roman"/>
                      </a:endParaRPr>
                    </a:p>
                  </a:txBody>
                  <a:tcPr marL="9525" marR="9525" marT="10795" marB="10795"/>
                </a:tc>
              </a:tr>
              <a:tr h="648586">
                <a:tc>
                  <a:txBody>
                    <a:bodyPr/>
                    <a:lstStyle/>
                    <a:p>
                      <a:pPr marL="0" marR="19050" algn="just">
                        <a:lnSpc>
                          <a:spcPct val="150000"/>
                        </a:lnSpc>
                        <a:spcBef>
                          <a:spcPts val="0"/>
                        </a:spcBef>
                        <a:spcAft>
                          <a:spcPts val="0"/>
                        </a:spcAft>
                      </a:pPr>
                      <a:r>
                        <a:rPr lang="en-US" sz="1100">
                          <a:effectLst/>
                        </a:rPr>
                        <a:t>cust_id</a:t>
                      </a:r>
                      <a:endParaRPr lang="en-US" sz="140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dirty="0">
                          <a:effectLst/>
                        </a:rPr>
                        <a:t>P.K.</a:t>
                      </a:r>
                      <a:endParaRPr lang="en-US" sz="1400" dirty="0">
                        <a:effectLst/>
                        <a:latin typeface="Times New Roman"/>
                        <a:ea typeface="Times New Roman"/>
                      </a:endParaRPr>
                    </a:p>
                  </a:txBody>
                  <a:tcPr marL="9525" marR="9525" marT="10795" marB="10795"/>
                </a:tc>
              </a:tr>
              <a:tr h="648586">
                <a:tc>
                  <a:txBody>
                    <a:bodyPr/>
                    <a:lstStyle/>
                    <a:p>
                      <a:pPr marL="0" marR="19050" algn="just">
                        <a:lnSpc>
                          <a:spcPct val="150000"/>
                        </a:lnSpc>
                        <a:spcBef>
                          <a:spcPts val="0"/>
                        </a:spcBef>
                        <a:spcAft>
                          <a:spcPts val="0"/>
                        </a:spcAft>
                      </a:pPr>
                      <a:r>
                        <a:rPr lang="en-US" sz="1400" dirty="0" err="1" smtClean="0">
                          <a:effectLst/>
                          <a:latin typeface="Times New Roman"/>
                          <a:ea typeface="Times New Roman"/>
                        </a:rPr>
                        <a:t>cust_name</a:t>
                      </a:r>
                      <a:endParaRPr lang="en-US" sz="1400" dirty="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400" dirty="0" err="1" smtClean="0">
                          <a:effectLst/>
                          <a:latin typeface="Times New Roman"/>
                          <a:ea typeface="Times New Roman"/>
                        </a:rPr>
                        <a:t>nvarchar</a:t>
                      </a:r>
                      <a:r>
                        <a:rPr lang="en-US" sz="1400" dirty="0" smtClean="0">
                          <a:effectLst/>
                          <a:latin typeface="Times New Roman"/>
                          <a:ea typeface="Times New Roman"/>
                        </a:rPr>
                        <a:t>(50)</a:t>
                      </a:r>
                      <a:endParaRPr lang="en-US" sz="1400" dirty="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endParaRPr lang="en-US" sz="1400" dirty="0">
                        <a:effectLst/>
                        <a:latin typeface="Times New Roman"/>
                        <a:ea typeface="Times New Roman"/>
                      </a:endParaRPr>
                    </a:p>
                  </a:txBody>
                  <a:tcPr marL="9525" marR="9525" marT="10795" marB="10795"/>
                </a:tc>
              </a:tr>
              <a:tr h="648586">
                <a:tc>
                  <a:txBody>
                    <a:bodyPr/>
                    <a:lstStyle/>
                    <a:p>
                      <a:pPr marL="0" marR="19050" algn="just">
                        <a:lnSpc>
                          <a:spcPct val="150000"/>
                        </a:lnSpc>
                        <a:spcBef>
                          <a:spcPts val="0"/>
                        </a:spcBef>
                        <a:spcAft>
                          <a:spcPts val="0"/>
                        </a:spcAft>
                      </a:pPr>
                      <a:r>
                        <a:rPr lang="en-US" sz="1100">
                          <a:effectLst/>
                        </a:rPr>
                        <a:t>area_id</a:t>
                      </a:r>
                      <a:endParaRPr lang="en-US" sz="140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dirty="0" err="1">
                          <a:effectLst/>
                        </a:rPr>
                        <a:t>Bigint</a:t>
                      </a:r>
                      <a:endParaRPr lang="en-US" sz="1400" dirty="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dirty="0">
                          <a:effectLst/>
                        </a:rPr>
                        <a:t>F.K.</a:t>
                      </a:r>
                      <a:endParaRPr lang="en-US" sz="1400" dirty="0">
                        <a:effectLst/>
                        <a:latin typeface="Times New Roman"/>
                        <a:ea typeface="Times New Roman"/>
                      </a:endParaRPr>
                    </a:p>
                  </a:txBody>
                  <a:tcPr marL="9525" marR="9525" marT="10795" marB="10795"/>
                </a:tc>
              </a:tr>
              <a:tr h="648586">
                <a:tc>
                  <a:txBody>
                    <a:bodyPr/>
                    <a:lstStyle/>
                    <a:p>
                      <a:pPr marL="0" marR="19050" algn="just">
                        <a:lnSpc>
                          <a:spcPct val="150000"/>
                        </a:lnSpc>
                        <a:spcBef>
                          <a:spcPts val="0"/>
                        </a:spcBef>
                        <a:spcAft>
                          <a:spcPts val="0"/>
                        </a:spcAft>
                      </a:pPr>
                      <a:r>
                        <a:rPr lang="en-US" sz="1100">
                          <a:effectLst/>
                        </a:rPr>
                        <a:t>address</a:t>
                      </a:r>
                      <a:endParaRPr lang="en-US" sz="140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dirty="0" err="1">
                          <a:effectLst/>
                        </a:rPr>
                        <a:t>nvarchar</a:t>
                      </a:r>
                      <a:r>
                        <a:rPr lang="en-US" sz="1100" dirty="0">
                          <a:effectLst/>
                        </a:rPr>
                        <a:t>(MAX)</a:t>
                      </a:r>
                      <a:endParaRPr lang="en-US" sz="1400" dirty="0">
                        <a:effectLst/>
                        <a:latin typeface="Times New Roman"/>
                        <a:ea typeface="Times New Roman"/>
                      </a:endParaRPr>
                    </a:p>
                  </a:txBody>
                  <a:tcPr marL="9525" marR="9525" marT="10795" marB="10795"/>
                </a:tc>
                <a:tc>
                  <a:txBody>
                    <a:bodyPr/>
                    <a:lstStyle/>
                    <a:p>
                      <a:endParaRPr lang="en-US" sz="1100">
                        <a:effectLst/>
                        <a:latin typeface="Times New Roman"/>
                      </a:endParaRPr>
                    </a:p>
                  </a:txBody>
                  <a:tcPr marL="9525" marR="9525" marT="10795" marB="10795"/>
                </a:tc>
              </a:tr>
              <a:tr h="648586">
                <a:tc>
                  <a:txBody>
                    <a:bodyPr/>
                    <a:lstStyle/>
                    <a:p>
                      <a:pPr marL="0" marR="19050" algn="just">
                        <a:lnSpc>
                          <a:spcPct val="150000"/>
                        </a:lnSpc>
                        <a:spcBef>
                          <a:spcPts val="0"/>
                        </a:spcBef>
                        <a:spcAft>
                          <a:spcPts val="0"/>
                        </a:spcAft>
                      </a:pPr>
                      <a:r>
                        <a:rPr lang="en-US" sz="1100">
                          <a:effectLst/>
                        </a:rPr>
                        <a:t>contact</a:t>
                      </a:r>
                      <a:endParaRPr lang="en-US" sz="140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dirty="0" err="1">
                          <a:effectLst/>
                        </a:rPr>
                        <a:t>Nvarchar</a:t>
                      </a:r>
                      <a:r>
                        <a:rPr lang="en-US" sz="1100" dirty="0">
                          <a:effectLst/>
                        </a:rPr>
                        <a:t>(50)</a:t>
                      </a:r>
                      <a:endParaRPr lang="en-US" sz="1400" dirty="0">
                        <a:effectLst/>
                        <a:latin typeface="Times New Roman"/>
                        <a:ea typeface="Times New Roman"/>
                      </a:endParaRPr>
                    </a:p>
                  </a:txBody>
                  <a:tcPr marL="9525" marR="9525" marT="10795" marB="10795"/>
                </a:tc>
                <a:tc>
                  <a:txBody>
                    <a:bodyPr/>
                    <a:lstStyle/>
                    <a:p>
                      <a:endParaRPr lang="en-US" sz="1100">
                        <a:effectLst/>
                        <a:latin typeface="Times New Roman"/>
                      </a:endParaRPr>
                    </a:p>
                  </a:txBody>
                  <a:tcPr marL="9525" marR="9525" marT="10795" marB="10795"/>
                </a:tc>
              </a:tr>
              <a:tr h="648586">
                <a:tc>
                  <a:txBody>
                    <a:bodyPr/>
                    <a:lstStyle/>
                    <a:p>
                      <a:pPr marL="0" marR="19050" algn="just">
                        <a:lnSpc>
                          <a:spcPct val="150000"/>
                        </a:lnSpc>
                        <a:spcBef>
                          <a:spcPts val="0"/>
                        </a:spcBef>
                        <a:spcAft>
                          <a:spcPts val="0"/>
                        </a:spcAft>
                      </a:pPr>
                      <a:r>
                        <a:rPr lang="en-US" sz="1100">
                          <a:effectLst/>
                        </a:rPr>
                        <a:t>Uname</a:t>
                      </a:r>
                      <a:endParaRPr lang="en-US" sz="140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dirty="0" err="1">
                          <a:effectLst/>
                        </a:rPr>
                        <a:t>nvarchar</a:t>
                      </a:r>
                      <a:r>
                        <a:rPr lang="en-US" sz="1100" dirty="0">
                          <a:effectLst/>
                        </a:rPr>
                        <a:t>(50)</a:t>
                      </a:r>
                      <a:endParaRPr lang="en-US" sz="1400" dirty="0">
                        <a:effectLst/>
                        <a:latin typeface="Times New Roman"/>
                        <a:ea typeface="Times New Roman"/>
                      </a:endParaRPr>
                    </a:p>
                  </a:txBody>
                  <a:tcPr marL="9525" marR="9525" marT="10795" marB="10795"/>
                </a:tc>
                <a:tc>
                  <a:txBody>
                    <a:bodyPr/>
                    <a:lstStyle/>
                    <a:p>
                      <a:endParaRPr lang="en-US" sz="1100">
                        <a:effectLst/>
                        <a:latin typeface="Times New Roman"/>
                      </a:endParaRPr>
                    </a:p>
                  </a:txBody>
                  <a:tcPr marL="9525" marR="9525" marT="10795" marB="10795"/>
                </a:tc>
              </a:tr>
              <a:tr h="648586">
                <a:tc>
                  <a:txBody>
                    <a:bodyPr/>
                    <a:lstStyle/>
                    <a:p>
                      <a:pPr marL="0" marR="19050" algn="just">
                        <a:lnSpc>
                          <a:spcPct val="150000"/>
                        </a:lnSpc>
                        <a:spcBef>
                          <a:spcPts val="0"/>
                        </a:spcBef>
                        <a:spcAft>
                          <a:spcPts val="0"/>
                        </a:spcAft>
                      </a:pPr>
                      <a:r>
                        <a:rPr lang="en-US" sz="1100" dirty="0">
                          <a:effectLst/>
                        </a:rPr>
                        <a:t>pass</a:t>
                      </a:r>
                      <a:endParaRPr lang="en-US" sz="1400" dirty="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dirty="0" err="1">
                          <a:effectLst/>
                        </a:rPr>
                        <a:t>nvarchar</a:t>
                      </a:r>
                      <a:r>
                        <a:rPr lang="en-US" sz="1100" dirty="0">
                          <a:effectLst/>
                        </a:rPr>
                        <a:t>(50)</a:t>
                      </a:r>
                      <a:endParaRPr lang="en-US" sz="1400" dirty="0">
                        <a:effectLst/>
                        <a:latin typeface="Times New Roman"/>
                        <a:ea typeface="Times New Roman"/>
                      </a:endParaRPr>
                    </a:p>
                  </a:txBody>
                  <a:tcPr marL="9525" marR="9525" marT="10795" marB="10795"/>
                </a:tc>
                <a:tc>
                  <a:txBody>
                    <a:bodyPr/>
                    <a:lstStyle/>
                    <a:p>
                      <a:endParaRPr lang="en-US" sz="1100">
                        <a:effectLst/>
                        <a:latin typeface="Times New Roman"/>
                      </a:endParaRPr>
                    </a:p>
                  </a:txBody>
                  <a:tcPr marL="9525" marR="9525" marT="10795" marB="10795"/>
                </a:tc>
              </a:tr>
              <a:tr h="648586">
                <a:tc>
                  <a:txBody>
                    <a:bodyPr/>
                    <a:lstStyle/>
                    <a:p>
                      <a:pPr marL="0" marR="19050" algn="just">
                        <a:lnSpc>
                          <a:spcPct val="150000"/>
                        </a:lnSpc>
                        <a:spcBef>
                          <a:spcPts val="0"/>
                        </a:spcBef>
                        <a:spcAft>
                          <a:spcPts val="0"/>
                        </a:spcAft>
                      </a:pPr>
                      <a:r>
                        <a:rPr lang="en-US" sz="1100">
                          <a:effectLst/>
                        </a:rPr>
                        <a:t>status</a:t>
                      </a:r>
                      <a:endParaRPr lang="en-US" sz="1400">
                        <a:effectLst/>
                        <a:latin typeface="Times New Roman"/>
                        <a:ea typeface="Times New Roman"/>
                      </a:endParaRPr>
                    </a:p>
                  </a:txBody>
                  <a:tcPr marL="9525" marR="9525" marT="10795" marB="10795"/>
                </a:tc>
                <a:tc>
                  <a:txBody>
                    <a:bodyPr/>
                    <a:lstStyle/>
                    <a:p>
                      <a:pPr marL="0" marR="19050" algn="just">
                        <a:lnSpc>
                          <a:spcPct val="150000"/>
                        </a:lnSpc>
                        <a:spcBef>
                          <a:spcPts val="0"/>
                        </a:spcBef>
                        <a:spcAft>
                          <a:spcPts val="0"/>
                        </a:spcAft>
                      </a:pPr>
                      <a:r>
                        <a:rPr lang="en-US" sz="1100" dirty="0" err="1">
                          <a:effectLst/>
                        </a:rPr>
                        <a:t>nchar</a:t>
                      </a:r>
                      <a:r>
                        <a:rPr lang="en-US" sz="1100" dirty="0">
                          <a:effectLst/>
                        </a:rPr>
                        <a:t>(10)</a:t>
                      </a:r>
                      <a:endParaRPr lang="en-US" sz="1400" dirty="0">
                        <a:effectLst/>
                        <a:latin typeface="Times New Roman"/>
                        <a:ea typeface="Times New Roman"/>
                      </a:endParaRPr>
                    </a:p>
                  </a:txBody>
                  <a:tcPr marL="9525" marR="9525" marT="10795" marB="10795"/>
                </a:tc>
                <a:tc>
                  <a:txBody>
                    <a:bodyPr/>
                    <a:lstStyle/>
                    <a:p>
                      <a:pPr marL="1371600" marR="19050" algn="just">
                        <a:lnSpc>
                          <a:spcPct val="150000"/>
                        </a:lnSpc>
                        <a:spcBef>
                          <a:spcPts val="0"/>
                        </a:spcBef>
                        <a:spcAft>
                          <a:spcPts val="0"/>
                        </a:spcAft>
                      </a:pP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78363570"/>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
          <p:cNvSpPr>
            <a:spLocks noChangeArrowheads="1"/>
          </p:cNvSpPr>
          <p:nvPr/>
        </p:nvSpPr>
        <p:spPr bwMode="auto">
          <a:xfrm>
            <a:off x="505694" y="783813"/>
            <a:ext cx="156966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685800" algn="l"/>
              </a:tabLst>
            </a:pPr>
            <a:r>
              <a:rPr kumimoji="0" lang="en-US" b="1" i="0" u="none" strike="noStrike" cap="none" normalizeH="0" baseline="0" dirty="0" err="1" smtClean="0">
                <a:ln>
                  <a:noFill/>
                </a:ln>
                <a:solidFill>
                  <a:schemeClr val="tx1"/>
                </a:solidFill>
                <a:effectLst/>
                <a:latin typeface="Arial" pitchFamily="34" charset="0"/>
                <a:ea typeface="Times New Roman" pitchFamily="18" charset="0"/>
                <a:cs typeface="Arial" pitchFamily="34" charset="0"/>
              </a:rPr>
              <a:t>Tbl_Reading</a:t>
            </a:r>
            <a:endParaRPr kumimoji="0" lang="en-US" sz="11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685800" algn="l"/>
              </a:tabLst>
            </a:pP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15"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16" name="Table 15"/>
          <p:cNvGraphicFramePr>
            <a:graphicFrameLocks noGrp="1"/>
          </p:cNvGraphicFramePr>
          <p:nvPr>
            <p:extLst>
              <p:ext uri="{D42A27DB-BD31-4B8C-83A1-F6EECF244321}">
                <p14:modId xmlns:p14="http://schemas.microsoft.com/office/powerpoint/2010/main" val="2531020420"/>
              </p:ext>
            </p:extLst>
          </p:nvPr>
        </p:nvGraphicFramePr>
        <p:xfrm>
          <a:off x="762001" y="1219199"/>
          <a:ext cx="7924799" cy="6172201"/>
        </p:xfrm>
        <a:graphic>
          <a:graphicData uri="http://schemas.openxmlformats.org/drawingml/2006/table">
            <a:tbl>
              <a:tblPr firstRow="1" firstCol="1" bandRow="1">
                <a:tableStyleId>{5C22544A-7EE6-4342-B048-85BDC9FD1C3A}</a:tableStyleId>
              </a:tblPr>
              <a:tblGrid>
                <a:gridCol w="2088456"/>
                <a:gridCol w="2154833"/>
                <a:gridCol w="1929798"/>
                <a:gridCol w="1751712"/>
              </a:tblGrid>
              <a:tr h="606115">
                <a:tc>
                  <a:txBody>
                    <a:bodyPr/>
                    <a:lstStyle/>
                    <a:p>
                      <a:pPr marL="19050" marR="19050">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606115">
                <a:tc>
                  <a:txBody>
                    <a:bodyPr/>
                    <a:lstStyle/>
                    <a:p>
                      <a:pPr marL="19050" marR="19050">
                        <a:lnSpc>
                          <a:spcPct val="150000"/>
                        </a:lnSpc>
                        <a:spcBef>
                          <a:spcPts val="0"/>
                        </a:spcBef>
                        <a:spcAft>
                          <a:spcPts val="0"/>
                        </a:spcAft>
                      </a:pPr>
                      <a:r>
                        <a:rPr lang="en-US" sz="1100">
                          <a:effectLst/>
                        </a:rPr>
                        <a:t>Reading</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717166">
                <a:tc>
                  <a:txBody>
                    <a:bodyPr/>
                    <a:lstStyle/>
                    <a:p>
                      <a:pPr marL="19050" marR="19050">
                        <a:lnSpc>
                          <a:spcPct val="150000"/>
                        </a:lnSpc>
                        <a:spcBef>
                          <a:spcPts val="0"/>
                        </a:spcBef>
                        <a:spcAft>
                          <a:spcPts val="0"/>
                        </a:spcAft>
                      </a:pPr>
                      <a:r>
                        <a:rPr lang="en-US" sz="1100">
                          <a:effectLst/>
                        </a:rPr>
                        <a:t>meterno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No</a:t>
                      </a:r>
                      <a:endParaRPr lang="en-US" sz="1400">
                        <a:effectLst/>
                        <a:latin typeface="Times New Roman"/>
                        <a:ea typeface="Times New Roman"/>
                      </a:endParaRPr>
                    </a:p>
                  </a:txBody>
                  <a:tcPr marL="9525" marR="9525" marT="10795" marB="10795"/>
                </a:tc>
              </a:tr>
              <a:tr h="606115">
                <a:tc>
                  <a:txBody>
                    <a:bodyPr/>
                    <a:lstStyle/>
                    <a:p>
                      <a:pPr marL="19050" marR="19050">
                        <a:lnSpc>
                          <a:spcPct val="150000"/>
                        </a:lnSpc>
                        <a:spcBef>
                          <a:spcPts val="0"/>
                        </a:spcBef>
                        <a:spcAft>
                          <a:spcPts val="0"/>
                        </a:spcAft>
                      </a:pPr>
                      <a:r>
                        <a:rPr lang="en-US" sz="1100">
                          <a:effectLst/>
                        </a:rPr>
                        <a:t>current_reading</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r h="606115">
                <a:tc>
                  <a:txBody>
                    <a:bodyPr/>
                    <a:lstStyle/>
                    <a:p>
                      <a:pPr marL="19050" marR="19050">
                        <a:lnSpc>
                          <a:spcPct val="150000"/>
                        </a:lnSpc>
                        <a:spcBef>
                          <a:spcPts val="0"/>
                        </a:spcBef>
                        <a:spcAft>
                          <a:spcPts val="0"/>
                        </a:spcAft>
                      </a:pPr>
                      <a:r>
                        <a:rPr lang="en-US" sz="1100">
                          <a:effectLst/>
                        </a:rPr>
                        <a:t>prev_reading</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06115">
                <a:tc>
                  <a:txBody>
                    <a:bodyPr/>
                    <a:lstStyle/>
                    <a:p>
                      <a:pPr marL="19050" marR="19050">
                        <a:lnSpc>
                          <a:spcPct val="150000"/>
                        </a:lnSpc>
                        <a:spcBef>
                          <a:spcPts val="0"/>
                        </a:spcBef>
                        <a:spcAft>
                          <a:spcPts val="0"/>
                        </a:spcAft>
                      </a:pPr>
                      <a:r>
                        <a:rPr lang="en-US" sz="1100">
                          <a:effectLst/>
                        </a:rPr>
                        <a:t>units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06115">
                <a:tc>
                  <a:txBody>
                    <a:bodyPr/>
                    <a:lstStyle/>
                    <a:p>
                      <a:pPr marL="19050" marR="19050">
                        <a:lnSpc>
                          <a:spcPct val="150000"/>
                        </a:lnSpc>
                        <a:spcBef>
                          <a:spcPts val="0"/>
                        </a:spcBef>
                        <a:spcAft>
                          <a:spcPts val="0"/>
                        </a:spcAft>
                      </a:pPr>
                      <a:r>
                        <a:rPr lang="en-US" sz="1100">
                          <a:effectLst/>
                        </a:rPr>
                        <a:t>month</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06115">
                <a:tc>
                  <a:txBody>
                    <a:bodyPr/>
                    <a:lstStyle/>
                    <a:p>
                      <a:pPr marL="19050" marR="19050">
                        <a:lnSpc>
                          <a:spcPct val="150000"/>
                        </a:lnSpc>
                        <a:spcBef>
                          <a:spcPts val="0"/>
                        </a:spcBef>
                        <a:spcAft>
                          <a:spcPts val="0"/>
                        </a:spcAft>
                      </a:pPr>
                      <a:r>
                        <a:rPr lang="en-US" sz="1100">
                          <a:effectLst/>
                        </a:rPr>
                        <a:t>date1</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 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06115">
                <a:tc>
                  <a:txBody>
                    <a:bodyPr/>
                    <a:lstStyle/>
                    <a:p>
                      <a:pPr marL="19050" marR="19050">
                        <a:lnSpc>
                          <a:spcPct val="150000"/>
                        </a:lnSpc>
                        <a:spcBef>
                          <a:spcPts val="0"/>
                        </a:spcBef>
                        <a:spcAft>
                          <a:spcPts val="0"/>
                        </a:spcAft>
                      </a:pPr>
                      <a:r>
                        <a:rPr lang="en-US" sz="1100">
                          <a:effectLst/>
                        </a:rPr>
                        <a:t>year</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06115">
                <a:tc>
                  <a:txBody>
                    <a:bodyPr/>
                    <a:lstStyle/>
                    <a:p>
                      <a:pPr marL="19050" marR="19050">
                        <a:lnSpc>
                          <a:spcPct val="150000"/>
                        </a:lnSpc>
                        <a:spcBef>
                          <a:spcPts val="0"/>
                        </a:spcBef>
                        <a:spcAft>
                          <a:spcPts val="0"/>
                        </a:spcAft>
                      </a:pPr>
                      <a:r>
                        <a:rPr lang="en-US" sz="1100">
                          <a:effectLst/>
                        </a:rPr>
                        <a:t>status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2210330822"/>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1" y="922312"/>
            <a:ext cx="159530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a:tabLst>
                <a:tab pos="685800" algn="l"/>
              </a:tabLst>
            </a:pPr>
            <a:r>
              <a:rPr lang="en-US" b="1" dirty="0" err="1"/>
              <a:t>Tbl_request</a:t>
            </a:r>
            <a:r>
              <a:rPr lang="en-US" sz="1200" b="1" dirty="0"/>
              <a:t>:-</a:t>
            </a:r>
            <a:endParaRPr kumimoji="0" lang="en-US"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5"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4099570043"/>
              </p:ext>
            </p:extLst>
          </p:nvPr>
        </p:nvGraphicFramePr>
        <p:xfrm>
          <a:off x="1452130" y="1459284"/>
          <a:ext cx="7082270" cy="5703516"/>
        </p:xfrm>
        <a:graphic>
          <a:graphicData uri="http://schemas.openxmlformats.org/drawingml/2006/table">
            <a:tbl>
              <a:tblPr firstRow="1" firstCol="1" bandRow="1">
                <a:tableStyleId>{5C22544A-7EE6-4342-B048-85BDC9FD1C3A}</a:tableStyleId>
              </a:tblPr>
              <a:tblGrid>
                <a:gridCol w="2395941"/>
                <a:gridCol w="2095184"/>
                <a:gridCol w="1383775"/>
                <a:gridCol w="1207370"/>
              </a:tblGrid>
              <a:tr h="560090">
                <a:tc>
                  <a:txBody>
                    <a:bodyPr/>
                    <a:lstStyle/>
                    <a:p>
                      <a:pPr marL="19050" marR="19050">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0" marR="19050">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560090">
                <a:tc>
                  <a:txBody>
                    <a:bodyPr/>
                    <a:lstStyle/>
                    <a:p>
                      <a:pPr marL="0" marR="19050">
                        <a:lnSpc>
                          <a:spcPct val="150000"/>
                        </a:lnSpc>
                        <a:spcBef>
                          <a:spcPts val="0"/>
                        </a:spcBef>
                        <a:spcAft>
                          <a:spcPts val="0"/>
                        </a:spcAft>
                      </a:pPr>
                      <a:r>
                        <a:rPr lang="en-US" sz="1100" dirty="0">
                          <a:effectLst/>
                        </a:rPr>
                        <a:t>id</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60090">
                <a:tc>
                  <a:txBody>
                    <a:bodyPr/>
                    <a:lstStyle/>
                    <a:p>
                      <a:pPr marL="19050" marR="19050">
                        <a:lnSpc>
                          <a:spcPct val="150000"/>
                        </a:lnSpc>
                        <a:spcBef>
                          <a:spcPts val="0"/>
                        </a:spcBef>
                        <a:spcAft>
                          <a:spcPts val="0"/>
                        </a:spcAft>
                      </a:pPr>
                      <a:r>
                        <a:rPr lang="en-US" sz="1100">
                          <a:effectLst/>
                        </a:rPr>
                        <a:t>cust_id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r>
              <a:tr h="662706">
                <a:tc>
                  <a:txBody>
                    <a:bodyPr/>
                    <a:lstStyle/>
                    <a:p>
                      <a:pPr marL="19050" marR="19050">
                        <a:lnSpc>
                          <a:spcPct val="150000"/>
                        </a:lnSpc>
                        <a:spcBef>
                          <a:spcPts val="0"/>
                        </a:spcBef>
                        <a:spcAft>
                          <a:spcPts val="0"/>
                        </a:spcAft>
                      </a:pPr>
                      <a:r>
                        <a:rPr lang="en-US" sz="1100">
                          <a:effectLst/>
                        </a:rPr>
                        <a:t>plan_id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560090">
                <a:tc>
                  <a:txBody>
                    <a:bodyPr/>
                    <a:lstStyle/>
                    <a:p>
                      <a:pPr marL="19050" marR="19050">
                        <a:lnSpc>
                          <a:spcPct val="150000"/>
                        </a:lnSpc>
                        <a:spcBef>
                          <a:spcPts val="0"/>
                        </a:spcBef>
                        <a:spcAft>
                          <a:spcPts val="0"/>
                        </a:spcAft>
                      </a:pPr>
                      <a:r>
                        <a:rPr lang="en-US" sz="1100">
                          <a:effectLst/>
                        </a:rPr>
                        <a:t>meter_no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60090">
                <a:tc>
                  <a:txBody>
                    <a:bodyPr/>
                    <a:lstStyle/>
                    <a:p>
                      <a:pPr marL="19050" marR="19050">
                        <a:lnSpc>
                          <a:spcPct val="150000"/>
                        </a:lnSpc>
                        <a:spcBef>
                          <a:spcPts val="0"/>
                        </a:spcBef>
                        <a:spcAft>
                          <a:spcPts val="0"/>
                        </a:spcAft>
                      </a:pPr>
                      <a:r>
                        <a:rPr lang="en-US" sz="1100">
                          <a:effectLst/>
                        </a:rPr>
                        <a:t>pc</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60090">
                <a:tc>
                  <a:txBody>
                    <a:bodyPr/>
                    <a:lstStyle/>
                    <a:p>
                      <a:pPr marL="19050" marR="19050">
                        <a:lnSpc>
                          <a:spcPct val="150000"/>
                        </a:lnSpc>
                        <a:spcBef>
                          <a:spcPts val="0"/>
                        </a:spcBef>
                        <a:spcAft>
                          <a:spcPts val="0"/>
                        </a:spcAft>
                      </a:pPr>
                      <a:r>
                        <a:rPr lang="en-US" sz="1100">
                          <a:effectLst/>
                        </a:rPr>
                        <a:t>dtcn</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60090">
                <a:tc>
                  <a:txBody>
                    <a:bodyPr/>
                    <a:lstStyle/>
                    <a:p>
                      <a:pPr marL="19050" marR="19050">
                        <a:lnSpc>
                          <a:spcPct val="150000"/>
                        </a:lnSpc>
                        <a:spcBef>
                          <a:spcPts val="0"/>
                        </a:spcBef>
                        <a:spcAft>
                          <a:spcPts val="0"/>
                        </a:spcAft>
                      </a:pPr>
                      <a:r>
                        <a:rPr lang="en-US" sz="1100">
                          <a:effectLst/>
                        </a:rPr>
                        <a:t>polno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60090">
                <a:tc>
                  <a:txBody>
                    <a:bodyPr/>
                    <a:lstStyle/>
                    <a:p>
                      <a:pPr marL="19050" marR="19050">
                        <a:lnSpc>
                          <a:spcPct val="150000"/>
                        </a:lnSpc>
                        <a:spcBef>
                          <a:spcPts val="0"/>
                        </a:spcBef>
                        <a:spcAft>
                          <a:spcPts val="0"/>
                        </a:spcAft>
                      </a:pPr>
                      <a:r>
                        <a:rPr lang="en-US" sz="1100">
                          <a:effectLst/>
                        </a:rPr>
                        <a:t>supply_date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60090">
                <a:tc>
                  <a:txBody>
                    <a:bodyPr/>
                    <a:lstStyle/>
                    <a:p>
                      <a:pPr marL="19050" marR="19050">
                        <a:lnSpc>
                          <a:spcPct val="150000"/>
                        </a:lnSpc>
                        <a:spcBef>
                          <a:spcPts val="0"/>
                        </a:spcBef>
                        <a:spcAft>
                          <a:spcPts val="0"/>
                        </a:spcAft>
                      </a:pPr>
                      <a:r>
                        <a:rPr lang="en-US" sz="1100">
                          <a:effectLst/>
                        </a:rPr>
                        <a:t>granted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620151745"/>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4" y="922312"/>
            <a:ext cx="11721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b="1" dirty="0" err="1"/>
              <a:t>Tbl_Area</a:t>
            </a:r>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2349836791"/>
              </p:ext>
            </p:extLst>
          </p:nvPr>
        </p:nvGraphicFramePr>
        <p:xfrm>
          <a:off x="1350937" y="1447799"/>
          <a:ext cx="7259663" cy="5410200"/>
        </p:xfrm>
        <a:graphic>
          <a:graphicData uri="http://schemas.openxmlformats.org/drawingml/2006/table">
            <a:tbl>
              <a:tblPr firstRow="1" firstCol="1" bandRow="1">
                <a:tableStyleId>{5C22544A-7EE6-4342-B048-85BDC9FD1C3A}</a:tableStyleId>
              </a:tblPr>
              <a:tblGrid>
                <a:gridCol w="1954980"/>
                <a:gridCol w="1957945"/>
                <a:gridCol w="1751924"/>
                <a:gridCol w="1594814"/>
              </a:tblGrid>
              <a:tr h="1067764">
                <a:tc>
                  <a:txBody>
                    <a:bodyPr/>
                    <a:lstStyle/>
                    <a:p>
                      <a:pPr marL="19050" marR="19050">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1067764">
                <a:tc>
                  <a:txBody>
                    <a:bodyPr/>
                    <a:lstStyle/>
                    <a:p>
                      <a:pPr marL="19050" marR="19050">
                        <a:lnSpc>
                          <a:spcPct val="150000"/>
                        </a:lnSpc>
                        <a:spcBef>
                          <a:spcPts val="0"/>
                        </a:spcBef>
                        <a:spcAft>
                          <a:spcPts val="0"/>
                        </a:spcAft>
                      </a:pPr>
                      <a:r>
                        <a:rPr lang="en-US" sz="1100">
                          <a:effectLst/>
                        </a:rPr>
                        <a:t>area_id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1139144">
                <a:tc>
                  <a:txBody>
                    <a:bodyPr/>
                    <a:lstStyle/>
                    <a:p>
                      <a:pPr marL="19050" marR="19050">
                        <a:lnSpc>
                          <a:spcPct val="150000"/>
                        </a:lnSpc>
                        <a:spcBef>
                          <a:spcPts val="0"/>
                        </a:spcBef>
                        <a:spcAft>
                          <a:spcPts val="0"/>
                        </a:spcAft>
                      </a:pPr>
                      <a:r>
                        <a:rPr lang="en-US" sz="1100">
                          <a:effectLst/>
                        </a:rPr>
                        <a:t>station_id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r>
              <a:tr h="1067764">
                <a:tc>
                  <a:txBody>
                    <a:bodyPr/>
                    <a:lstStyle/>
                    <a:p>
                      <a:pPr marL="19050" marR="19050">
                        <a:lnSpc>
                          <a:spcPct val="150000"/>
                        </a:lnSpc>
                        <a:spcBef>
                          <a:spcPts val="0"/>
                        </a:spcBef>
                        <a:spcAft>
                          <a:spcPts val="0"/>
                        </a:spcAft>
                      </a:pPr>
                      <a:r>
                        <a:rPr lang="en-US" sz="1100">
                          <a:effectLst/>
                        </a:rPr>
                        <a:t>area_name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1067764">
                <a:tc>
                  <a:txBody>
                    <a:bodyPr/>
                    <a:lstStyle/>
                    <a:p>
                      <a:pPr marL="19050" marR="19050">
                        <a:lnSpc>
                          <a:spcPct val="150000"/>
                        </a:lnSpc>
                        <a:spcBef>
                          <a:spcPts val="0"/>
                        </a:spcBef>
                        <a:spcAft>
                          <a:spcPts val="0"/>
                        </a:spcAft>
                      </a:pPr>
                      <a:r>
                        <a:rPr lang="en-US" sz="1100">
                          <a:effectLst/>
                        </a:rPr>
                        <a:t>status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nchar(10)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2612348544"/>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1" y="922312"/>
            <a:ext cx="1595309"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b="1" dirty="0" err="1" smtClean="0"/>
              <a:t>Tbl_Station</a:t>
            </a:r>
            <a:r>
              <a:rPr lang="en-US" b="1" dirty="0"/>
              <a:t>:-</a:t>
            </a:r>
            <a:endParaRPr lang="en-US"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2992846537"/>
              </p:ext>
            </p:extLst>
          </p:nvPr>
        </p:nvGraphicFramePr>
        <p:xfrm>
          <a:off x="1368217" y="1447797"/>
          <a:ext cx="7394782" cy="5715002"/>
        </p:xfrm>
        <a:graphic>
          <a:graphicData uri="http://schemas.openxmlformats.org/drawingml/2006/table">
            <a:tbl>
              <a:tblPr firstRow="1" firstCol="1" bandRow="1">
                <a:tableStyleId>{5C22544A-7EE6-4342-B048-85BDC9FD1C3A}</a:tableStyleId>
              </a:tblPr>
              <a:tblGrid>
                <a:gridCol w="2269163"/>
                <a:gridCol w="1986839"/>
                <a:gridCol w="1644123"/>
                <a:gridCol w="1494657"/>
              </a:tblGrid>
              <a:tr h="795605">
                <a:tc>
                  <a:txBody>
                    <a:bodyPr/>
                    <a:lstStyle/>
                    <a:p>
                      <a:pPr marL="19050" marR="19050">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795605">
                <a:tc>
                  <a:txBody>
                    <a:bodyPr/>
                    <a:lstStyle/>
                    <a:p>
                      <a:pPr marL="19050" marR="19050">
                        <a:lnSpc>
                          <a:spcPct val="150000"/>
                        </a:lnSpc>
                        <a:spcBef>
                          <a:spcPts val="0"/>
                        </a:spcBef>
                        <a:spcAft>
                          <a:spcPts val="0"/>
                        </a:spcAft>
                      </a:pPr>
                      <a:r>
                        <a:rPr lang="en-US" sz="1100">
                          <a:effectLst/>
                        </a:rPr>
                        <a:t>station_id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941372">
                <a:tc>
                  <a:txBody>
                    <a:bodyPr/>
                    <a:lstStyle/>
                    <a:p>
                      <a:pPr marL="19050" marR="19050">
                        <a:lnSpc>
                          <a:spcPct val="150000"/>
                        </a:lnSpc>
                        <a:spcBef>
                          <a:spcPts val="0"/>
                        </a:spcBef>
                        <a:spcAft>
                          <a:spcPts val="0"/>
                        </a:spcAft>
                      </a:pPr>
                      <a:r>
                        <a:rPr lang="en-US" sz="1100">
                          <a:effectLst/>
                        </a:rPr>
                        <a:t>station_name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795605">
                <a:tc>
                  <a:txBody>
                    <a:bodyPr/>
                    <a:lstStyle/>
                    <a:p>
                      <a:pPr marL="19050" marR="19050">
                        <a:lnSpc>
                          <a:spcPct val="150000"/>
                        </a:lnSpc>
                        <a:spcBef>
                          <a:spcPts val="0"/>
                        </a:spcBef>
                        <a:spcAft>
                          <a:spcPts val="0"/>
                        </a:spcAft>
                      </a:pPr>
                      <a:r>
                        <a:rPr lang="en-US" sz="1100">
                          <a:effectLst/>
                        </a:rPr>
                        <a:t>address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795605">
                <a:tc>
                  <a:txBody>
                    <a:bodyPr/>
                    <a:lstStyle/>
                    <a:p>
                      <a:pPr marL="19050" marR="19050">
                        <a:lnSpc>
                          <a:spcPct val="150000"/>
                        </a:lnSpc>
                        <a:spcBef>
                          <a:spcPts val="0"/>
                        </a:spcBef>
                        <a:spcAft>
                          <a:spcPts val="0"/>
                        </a:spcAft>
                      </a:pPr>
                      <a:r>
                        <a:rPr lang="en-US" sz="1100">
                          <a:effectLst/>
                        </a:rPr>
                        <a:t>contact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795605">
                <a:tc>
                  <a:txBody>
                    <a:bodyPr/>
                    <a:lstStyle/>
                    <a:p>
                      <a:pPr marL="19050" marR="19050">
                        <a:lnSpc>
                          <a:spcPct val="150000"/>
                        </a:lnSpc>
                        <a:spcBef>
                          <a:spcPts val="0"/>
                        </a:spcBef>
                        <a:spcAft>
                          <a:spcPts val="0"/>
                        </a:spcAft>
                      </a:pPr>
                      <a:r>
                        <a:rPr lang="en-US" sz="1100">
                          <a:effectLst/>
                        </a:rPr>
                        <a:t>contact_per</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795605">
                <a:tc>
                  <a:txBody>
                    <a:bodyPr/>
                    <a:lstStyle/>
                    <a:p>
                      <a:pPr marL="19050" marR="19050">
                        <a:lnSpc>
                          <a:spcPct val="150000"/>
                        </a:lnSpc>
                        <a:spcBef>
                          <a:spcPts val="0"/>
                        </a:spcBef>
                        <a:spcAft>
                          <a:spcPts val="0"/>
                        </a:spcAft>
                      </a:pPr>
                      <a:r>
                        <a:rPr lang="en-US" sz="1100">
                          <a:effectLst/>
                        </a:rPr>
                        <a:t>flag</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2270210215"/>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1" y="922312"/>
            <a:ext cx="241604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b="1" dirty="0" err="1"/>
              <a:t>Tbl_Employee_Reg</a:t>
            </a:r>
            <a:r>
              <a:rPr lang="en-US" sz="1200" b="1" dirty="0"/>
              <a:t>:-</a:t>
            </a:r>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4036231277"/>
              </p:ext>
            </p:extLst>
          </p:nvPr>
        </p:nvGraphicFramePr>
        <p:xfrm>
          <a:off x="1219200" y="1600200"/>
          <a:ext cx="7507191" cy="5633720"/>
        </p:xfrm>
        <a:graphic>
          <a:graphicData uri="http://schemas.openxmlformats.org/drawingml/2006/table">
            <a:tbl>
              <a:tblPr firstRow="1" firstCol="1" bandRow="1">
                <a:tableStyleId>{5C22544A-7EE6-4342-B048-85BDC9FD1C3A}</a:tableStyleId>
              </a:tblPr>
              <a:tblGrid>
                <a:gridCol w="2231164"/>
                <a:gridCol w="1958398"/>
                <a:gridCol w="1737733"/>
                <a:gridCol w="1579896"/>
              </a:tblGrid>
              <a:tr h="534020">
                <a:tc>
                  <a:txBody>
                    <a:bodyPr/>
                    <a:lstStyle/>
                    <a:p>
                      <a:pPr marL="19050" marR="19050">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631860">
                <a:tc>
                  <a:txBody>
                    <a:bodyPr/>
                    <a:lstStyle/>
                    <a:p>
                      <a:pPr marL="19050" marR="19050">
                        <a:lnSpc>
                          <a:spcPct val="150000"/>
                        </a:lnSpc>
                        <a:spcBef>
                          <a:spcPts val="0"/>
                        </a:spcBef>
                        <a:spcAft>
                          <a:spcPts val="0"/>
                        </a:spcAft>
                      </a:pPr>
                      <a:r>
                        <a:rPr lang="en-US" sz="1100">
                          <a:effectLst/>
                        </a:rPr>
                        <a:t>emp_id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631860">
                <a:tc>
                  <a:txBody>
                    <a:bodyPr/>
                    <a:lstStyle/>
                    <a:p>
                      <a:pPr marL="19050" marR="19050">
                        <a:lnSpc>
                          <a:spcPct val="150000"/>
                        </a:lnSpc>
                        <a:spcBef>
                          <a:spcPts val="0"/>
                        </a:spcBef>
                        <a:spcAft>
                          <a:spcPts val="0"/>
                        </a:spcAft>
                      </a:pPr>
                      <a:r>
                        <a:rPr lang="en-US" sz="1100">
                          <a:effectLst/>
                        </a:rPr>
                        <a:t>station_id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631860">
                <a:tc>
                  <a:txBody>
                    <a:bodyPr/>
                    <a:lstStyle/>
                    <a:p>
                      <a:pPr marL="19050" marR="19050">
                        <a:lnSpc>
                          <a:spcPct val="150000"/>
                        </a:lnSpc>
                        <a:spcBef>
                          <a:spcPts val="0"/>
                        </a:spcBef>
                        <a:spcAft>
                          <a:spcPts val="0"/>
                        </a:spcAft>
                      </a:pPr>
                      <a:r>
                        <a:rPr lang="en-US" sz="1100">
                          <a:effectLst/>
                        </a:rPr>
                        <a:t>role_id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534020">
                <a:tc>
                  <a:txBody>
                    <a:bodyPr/>
                    <a:lstStyle/>
                    <a:p>
                      <a:pPr marL="19050" marR="19050">
                        <a:lnSpc>
                          <a:spcPct val="150000"/>
                        </a:lnSpc>
                        <a:spcBef>
                          <a:spcPts val="0"/>
                        </a:spcBef>
                        <a:spcAft>
                          <a:spcPts val="0"/>
                        </a:spcAft>
                      </a:pPr>
                      <a:r>
                        <a:rPr lang="en-US" sz="1100">
                          <a:effectLst/>
                        </a:rPr>
                        <a:t>emp_name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34020">
                <a:tc>
                  <a:txBody>
                    <a:bodyPr/>
                    <a:lstStyle/>
                    <a:p>
                      <a:pPr marL="19050" marR="19050">
                        <a:lnSpc>
                          <a:spcPct val="150000"/>
                        </a:lnSpc>
                        <a:spcBef>
                          <a:spcPts val="0"/>
                        </a:spcBef>
                        <a:spcAft>
                          <a:spcPts val="0"/>
                        </a:spcAft>
                      </a:pPr>
                      <a:r>
                        <a:rPr lang="en-US" sz="1100">
                          <a:effectLst/>
                        </a:rPr>
                        <a:t>address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34020">
                <a:tc>
                  <a:txBody>
                    <a:bodyPr/>
                    <a:lstStyle/>
                    <a:p>
                      <a:pPr marL="0" marR="19050">
                        <a:lnSpc>
                          <a:spcPct val="150000"/>
                        </a:lnSpc>
                        <a:spcBef>
                          <a:spcPts val="0"/>
                        </a:spcBef>
                        <a:spcAft>
                          <a:spcPts val="0"/>
                        </a:spcAft>
                      </a:pPr>
                      <a:r>
                        <a:rPr lang="en-US" sz="1100">
                          <a:effectLst/>
                        </a:rPr>
                        <a:t>contact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34020">
                <a:tc>
                  <a:txBody>
                    <a:bodyPr/>
                    <a:lstStyle/>
                    <a:p>
                      <a:pPr marL="19050" marR="19050">
                        <a:lnSpc>
                          <a:spcPct val="150000"/>
                        </a:lnSpc>
                        <a:spcBef>
                          <a:spcPts val="0"/>
                        </a:spcBef>
                        <a:spcAft>
                          <a:spcPts val="0"/>
                        </a:spcAft>
                      </a:pPr>
                      <a:r>
                        <a:rPr lang="en-US" sz="1100">
                          <a:effectLst/>
                        </a:rPr>
                        <a:t>uname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34020">
                <a:tc>
                  <a:txBody>
                    <a:bodyPr/>
                    <a:lstStyle/>
                    <a:p>
                      <a:pPr marL="19050" marR="19050">
                        <a:lnSpc>
                          <a:spcPct val="150000"/>
                        </a:lnSpc>
                        <a:spcBef>
                          <a:spcPts val="0"/>
                        </a:spcBef>
                        <a:spcAft>
                          <a:spcPts val="0"/>
                        </a:spcAft>
                      </a:pPr>
                      <a:r>
                        <a:rPr lang="en-US" sz="1100">
                          <a:effectLst/>
                        </a:rPr>
                        <a:t>pass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34020">
                <a:tc>
                  <a:txBody>
                    <a:bodyPr/>
                    <a:lstStyle/>
                    <a:p>
                      <a:pPr marL="19050" marR="19050">
                        <a:lnSpc>
                          <a:spcPct val="150000"/>
                        </a:lnSpc>
                        <a:spcBef>
                          <a:spcPts val="0"/>
                        </a:spcBef>
                        <a:spcAft>
                          <a:spcPts val="0"/>
                        </a:spcAft>
                      </a:pPr>
                      <a:r>
                        <a:rPr lang="en-US" sz="1100">
                          <a:effectLst/>
                        </a:rPr>
                        <a:t>flag</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nchar(10)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407196617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4" y="876146"/>
            <a:ext cx="938077"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sz="1200" b="1" dirty="0" err="1" smtClean="0"/>
              <a:t>Tbl_Role</a:t>
            </a:r>
            <a:r>
              <a:rPr lang="en-US" sz="1200" b="1" dirty="0"/>
              <a:t>:-</a:t>
            </a:r>
            <a:endParaRPr lang="en-US" sz="1200" dirty="0"/>
          </a:p>
          <a:p>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185009278"/>
              </p:ext>
            </p:extLst>
          </p:nvPr>
        </p:nvGraphicFramePr>
        <p:xfrm>
          <a:off x="1334475" y="1337811"/>
          <a:ext cx="5904525" cy="4986788"/>
        </p:xfrm>
        <a:graphic>
          <a:graphicData uri="http://schemas.openxmlformats.org/drawingml/2006/table">
            <a:tbl>
              <a:tblPr firstRow="1" firstCol="1" bandRow="1">
                <a:tableStyleId>{5C22544A-7EE6-4342-B048-85BDC9FD1C3A}</a:tableStyleId>
              </a:tblPr>
              <a:tblGrid>
                <a:gridCol w="1076143"/>
                <a:gridCol w="1751413"/>
                <a:gridCol w="1290342"/>
                <a:gridCol w="1786627"/>
              </a:tblGrid>
              <a:tr h="1246697">
                <a:tc>
                  <a:txBody>
                    <a:bodyPr/>
                    <a:lstStyle/>
                    <a:p>
                      <a:pPr marL="19050" marR="19050" algn="l">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Data type</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Primary key?</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1246697">
                <a:tc>
                  <a:txBody>
                    <a:bodyPr/>
                    <a:lstStyle/>
                    <a:p>
                      <a:pPr marL="19050" marR="19050" algn="l">
                        <a:lnSpc>
                          <a:spcPct val="150000"/>
                        </a:lnSpc>
                        <a:spcBef>
                          <a:spcPts val="0"/>
                        </a:spcBef>
                        <a:spcAft>
                          <a:spcPts val="0"/>
                        </a:spcAft>
                      </a:pPr>
                      <a:r>
                        <a:rPr lang="en-US" sz="1100" dirty="0" err="1">
                          <a:effectLst/>
                        </a:rPr>
                        <a:t>role_id</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bigint</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Yes</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r h="1246697">
                <a:tc>
                  <a:txBody>
                    <a:bodyPr/>
                    <a:lstStyle/>
                    <a:p>
                      <a:pPr marL="19050" marR="19050" algn="l">
                        <a:lnSpc>
                          <a:spcPct val="150000"/>
                        </a:lnSpc>
                        <a:spcBef>
                          <a:spcPts val="0"/>
                        </a:spcBef>
                        <a:spcAft>
                          <a:spcPts val="0"/>
                        </a:spcAft>
                      </a:pPr>
                      <a:r>
                        <a:rPr lang="en-US" sz="1100" dirty="0">
                          <a:effectLst/>
                        </a:rPr>
                        <a:t>Role</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nvarchar</a:t>
                      </a:r>
                      <a:r>
                        <a:rPr lang="en-US" sz="1100" dirty="0">
                          <a:effectLst/>
                        </a:rPr>
                        <a:t>(50)</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r h="1246697">
                <a:tc>
                  <a:txBody>
                    <a:bodyPr/>
                    <a:lstStyle/>
                    <a:p>
                      <a:pPr marL="19050" marR="19050" algn="l">
                        <a:lnSpc>
                          <a:spcPct val="150000"/>
                        </a:lnSpc>
                        <a:spcBef>
                          <a:spcPts val="0"/>
                        </a:spcBef>
                        <a:spcAft>
                          <a:spcPts val="0"/>
                        </a:spcAft>
                      </a:pPr>
                      <a:r>
                        <a:rPr lang="en-US" sz="1100" dirty="0">
                          <a:effectLst/>
                        </a:rPr>
                        <a:t>Flag</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nchar</a:t>
                      </a:r>
                      <a:r>
                        <a:rPr lang="en-US" sz="1100" dirty="0">
                          <a:effectLst/>
                        </a:rPr>
                        <a:t>(10)</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3031271739"/>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4" y="783812"/>
            <a:ext cx="93006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sz="1200" b="1" dirty="0" err="1"/>
              <a:t>Tbl_Plan</a:t>
            </a:r>
            <a:r>
              <a:rPr lang="en-US" sz="1200" b="1" dirty="0"/>
              <a:t>:-</a:t>
            </a:r>
            <a:endParaRPr lang="en-US" sz="1200" dirty="0"/>
          </a:p>
          <a:p>
            <a:endParaRPr lang="en-US" sz="1200" dirty="0"/>
          </a:p>
          <a:p>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3107537391"/>
              </p:ext>
            </p:extLst>
          </p:nvPr>
        </p:nvGraphicFramePr>
        <p:xfrm>
          <a:off x="1294976" y="2245362"/>
          <a:ext cx="6554053" cy="4317993"/>
        </p:xfrm>
        <a:graphic>
          <a:graphicData uri="http://schemas.openxmlformats.org/drawingml/2006/table">
            <a:tbl>
              <a:tblPr firstRow="1" firstCol="1" bandRow="1">
                <a:tableStyleId>{5C22544A-7EE6-4342-B048-85BDC9FD1C3A}</a:tableStyleId>
              </a:tblPr>
              <a:tblGrid>
                <a:gridCol w="2268505"/>
                <a:gridCol w="1595711"/>
                <a:gridCol w="1409790"/>
                <a:gridCol w="1280047"/>
              </a:tblGrid>
              <a:tr h="479777">
                <a:tc>
                  <a:txBody>
                    <a:bodyPr/>
                    <a:lstStyle/>
                    <a:p>
                      <a:pPr marL="19050" marR="19050" algn="l">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479777">
                <a:tc>
                  <a:txBody>
                    <a:bodyPr/>
                    <a:lstStyle/>
                    <a:p>
                      <a:pPr marL="19050" marR="19050" algn="l">
                        <a:lnSpc>
                          <a:spcPct val="150000"/>
                        </a:lnSpc>
                        <a:spcBef>
                          <a:spcPts val="0"/>
                        </a:spcBef>
                        <a:spcAft>
                          <a:spcPts val="0"/>
                        </a:spcAft>
                      </a:pPr>
                      <a:r>
                        <a:rPr lang="en-US" sz="1100" dirty="0" err="1">
                          <a:effectLst/>
                        </a:rPr>
                        <a:t>plan_id</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479777">
                <a:tc>
                  <a:txBody>
                    <a:bodyPr/>
                    <a:lstStyle/>
                    <a:p>
                      <a:pPr marL="19050" marR="19050" algn="l">
                        <a:lnSpc>
                          <a:spcPct val="150000"/>
                        </a:lnSpc>
                        <a:spcBef>
                          <a:spcPts val="0"/>
                        </a:spcBef>
                        <a:spcAft>
                          <a:spcPts val="0"/>
                        </a:spcAft>
                      </a:pPr>
                      <a:r>
                        <a:rPr lang="en-US" sz="1100" dirty="0" err="1">
                          <a:effectLst/>
                        </a:rPr>
                        <a:t>plan_name</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nvarchar</a:t>
                      </a:r>
                      <a:r>
                        <a:rPr lang="en-US" sz="1100" dirty="0">
                          <a:effectLst/>
                        </a:rPr>
                        <a:t>(50)</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479777">
                <a:tc>
                  <a:txBody>
                    <a:bodyPr/>
                    <a:lstStyle/>
                    <a:p>
                      <a:pPr marL="19050" marR="19050" algn="l">
                        <a:lnSpc>
                          <a:spcPct val="150000"/>
                        </a:lnSpc>
                        <a:spcBef>
                          <a:spcPts val="0"/>
                        </a:spcBef>
                        <a:spcAft>
                          <a:spcPts val="0"/>
                        </a:spcAft>
                      </a:pPr>
                      <a:r>
                        <a:rPr lang="en-US" sz="1100">
                          <a:effectLst/>
                        </a:rPr>
                        <a:t>Rate</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float</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479777">
                <a:tc>
                  <a:txBody>
                    <a:bodyPr/>
                    <a:lstStyle/>
                    <a:p>
                      <a:pPr marL="19050" marR="19050" algn="l">
                        <a:lnSpc>
                          <a:spcPct val="150000"/>
                        </a:lnSpc>
                        <a:spcBef>
                          <a:spcPts val="0"/>
                        </a:spcBef>
                        <a:spcAft>
                          <a:spcPts val="0"/>
                        </a:spcAft>
                      </a:pPr>
                      <a:r>
                        <a:rPr lang="en-US" sz="1100">
                          <a:effectLst/>
                        </a:rPr>
                        <a:t>lower_limit</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Int</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479777">
                <a:tc>
                  <a:txBody>
                    <a:bodyPr/>
                    <a:lstStyle/>
                    <a:p>
                      <a:pPr marL="19050" marR="19050" algn="l">
                        <a:lnSpc>
                          <a:spcPct val="150000"/>
                        </a:lnSpc>
                        <a:spcBef>
                          <a:spcPts val="0"/>
                        </a:spcBef>
                        <a:spcAft>
                          <a:spcPts val="0"/>
                        </a:spcAft>
                      </a:pPr>
                      <a:r>
                        <a:rPr lang="en-US" sz="1100">
                          <a:effectLst/>
                        </a:rPr>
                        <a:t>Upperlimit</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Int</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479777">
                <a:tc>
                  <a:txBody>
                    <a:bodyPr/>
                    <a:lstStyle/>
                    <a:p>
                      <a:pPr marL="19050" marR="19050" algn="l">
                        <a:lnSpc>
                          <a:spcPct val="150000"/>
                        </a:lnSpc>
                        <a:spcBef>
                          <a:spcPts val="0"/>
                        </a:spcBef>
                        <a:spcAft>
                          <a:spcPts val="0"/>
                        </a:spcAft>
                      </a:pPr>
                      <a:r>
                        <a:rPr lang="en-US" sz="1100">
                          <a:effectLst/>
                        </a:rPr>
                        <a:t>light_rent</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float</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479777">
                <a:tc>
                  <a:txBody>
                    <a:bodyPr/>
                    <a:lstStyle/>
                    <a:p>
                      <a:pPr marL="19050" marR="19050" algn="l">
                        <a:lnSpc>
                          <a:spcPct val="150000"/>
                        </a:lnSpc>
                        <a:spcBef>
                          <a:spcPts val="0"/>
                        </a:spcBef>
                        <a:spcAft>
                          <a:spcPts val="0"/>
                        </a:spcAft>
                      </a:pPr>
                      <a:r>
                        <a:rPr lang="en-US" sz="1100">
                          <a:effectLst/>
                        </a:rPr>
                        <a:t>Type</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479777">
                <a:tc>
                  <a:txBody>
                    <a:bodyPr/>
                    <a:lstStyle/>
                    <a:p>
                      <a:pPr marL="19050" marR="19050" algn="l">
                        <a:lnSpc>
                          <a:spcPct val="150000"/>
                        </a:lnSpc>
                        <a:spcBef>
                          <a:spcPts val="0"/>
                        </a:spcBef>
                        <a:spcAft>
                          <a:spcPts val="0"/>
                        </a:spcAft>
                      </a:pPr>
                      <a:r>
                        <a:rPr lang="en-US" sz="1100">
                          <a:effectLst/>
                        </a:rPr>
                        <a:t>Flag</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nchar(10)</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35002845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pPr eaLnBrk="1" hangingPunct="1"/>
            <a:r>
              <a:rPr lang="en-US" sz="3600" b="1" dirty="0" smtClean="0">
                <a:latin typeface="Times New Roman" pitchFamily="18" charset="0"/>
                <a:cs typeface="Times New Roman" pitchFamily="18" charset="0"/>
              </a:rPr>
              <a:t>Scope of Work</a:t>
            </a:r>
            <a:endParaRPr lang="en-US" sz="3600" dirty="0" smtClean="0">
              <a:latin typeface="Times New Roman" pitchFamily="18" charset="0"/>
              <a:cs typeface="Times New Roman" pitchFamily="18" charset="0"/>
            </a:endParaRPr>
          </a:p>
        </p:txBody>
      </p:sp>
      <p:sp>
        <p:nvSpPr>
          <p:cNvPr id="8195" name="Content Placeholder 2"/>
          <p:cNvSpPr>
            <a:spLocks noGrp="1"/>
          </p:cNvSpPr>
          <p:nvPr>
            <p:ph idx="1"/>
          </p:nvPr>
        </p:nvSpPr>
        <p:spPr>
          <a:xfrm>
            <a:off x="457200" y="1813560"/>
            <a:ext cx="8229600" cy="5527040"/>
          </a:xfrm>
        </p:spPr>
        <p:txBody>
          <a:bodyPr/>
          <a:lstStyle/>
          <a:p>
            <a:pPr lvl="0">
              <a:buFont typeface="Wingdings" pitchFamily="2" charset="2"/>
              <a:buChar char="Ø"/>
            </a:pPr>
            <a:r>
              <a:rPr lang="en-US" sz="1800" dirty="0" smtClean="0">
                <a:latin typeface="Times New Roman" pitchFamily="18" charset="0"/>
                <a:cs typeface="Times New Roman" pitchFamily="18" charset="0"/>
              </a:rPr>
              <a:t>Scope </a:t>
            </a:r>
            <a:r>
              <a:rPr lang="en-US" sz="1800" dirty="0">
                <a:latin typeface="Times New Roman" pitchFamily="18" charset="0"/>
                <a:cs typeface="Times New Roman" pitchFamily="18" charset="0"/>
              </a:rPr>
              <a:t>of this project is very broad in terms of other manual power station management system. </a:t>
            </a:r>
            <a:endParaRPr lang="en-US" sz="1800" dirty="0" smtClean="0">
              <a:latin typeface="Times New Roman" pitchFamily="18" charset="0"/>
              <a:cs typeface="Times New Roman" pitchFamily="18" charset="0"/>
            </a:endParaRPr>
          </a:p>
          <a:p>
            <a:pPr lvl="0">
              <a:buFont typeface="Wingdings" pitchFamily="2" charset="2"/>
              <a:buChar char="Ø"/>
            </a:pPr>
            <a:endParaRPr lang="en-IN" sz="1800" dirty="0">
              <a:latin typeface="Times New Roman" pitchFamily="18" charset="0"/>
              <a:cs typeface="Times New Roman" pitchFamily="18" charset="0"/>
            </a:endParaRPr>
          </a:p>
          <a:p>
            <a:pPr>
              <a:buFont typeface="Wingdings" pitchFamily="2" charset="2"/>
              <a:buChar char="Ø"/>
            </a:pPr>
            <a:r>
              <a:rPr lang="en-US" sz="1800" u="sng" dirty="0">
                <a:latin typeface="Times New Roman" pitchFamily="18" charset="0"/>
                <a:cs typeface="Times New Roman" pitchFamily="18" charset="0"/>
              </a:rPr>
              <a:t>Few of them are:-</a:t>
            </a:r>
            <a:r>
              <a:rPr lang="en-US" sz="1800" dirty="0">
                <a:latin typeface="Times New Roman" pitchFamily="18" charset="0"/>
                <a:cs typeface="Times New Roman" pitchFamily="18" charset="0"/>
              </a:rPr>
              <a:t> </a:t>
            </a:r>
            <a:endParaRPr lang="en-US" sz="1800" dirty="0" smtClean="0">
              <a:latin typeface="Times New Roman" pitchFamily="18" charset="0"/>
              <a:cs typeface="Times New Roman" pitchFamily="18" charset="0"/>
            </a:endParaRPr>
          </a:p>
          <a:p>
            <a:pPr>
              <a:buFont typeface="Wingdings" pitchFamily="2" charset="2"/>
              <a:buChar char="Ø"/>
            </a:pPr>
            <a:endParaRPr lang="en-IN" sz="1800" dirty="0">
              <a:latin typeface="Times New Roman" pitchFamily="18" charset="0"/>
              <a:cs typeface="Times New Roman" pitchFamily="18" charset="0"/>
            </a:endParaRPr>
          </a:p>
          <a:p>
            <a:pPr lvl="0">
              <a:buFont typeface="Wingdings" pitchFamily="2" charset="2"/>
              <a:buChar char="Ø"/>
            </a:pPr>
            <a:r>
              <a:rPr lang="en-US" sz="1800" dirty="0">
                <a:latin typeface="Times New Roman" pitchFamily="18" charset="0"/>
                <a:cs typeface="Times New Roman" pitchFamily="18" charset="0"/>
              </a:rPr>
              <a:t>This can be used to monitor all power stations management </a:t>
            </a:r>
            <a:r>
              <a:rPr lang="en-US" sz="1800" dirty="0" smtClean="0">
                <a:latin typeface="Times New Roman" pitchFamily="18" charset="0"/>
                <a:cs typeface="Times New Roman" pitchFamily="18" charset="0"/>
              </a:rPr>
              <a:t>.</a:t>
            </a:r>
          </a:p>
          <a:p>
            <a:pPr lvl="0">
              <a:buFont typeface="Wingdings" pitchFamily="2" charset="2"/>
              <a:buChar char="Ø"/>
            </a:pPr>
            <a:endParaRPr lang="en-IN" sz="1800" dirty="0">
              <a:latin typeface="Times New Roman" pitchFamily="18" charset="0"/>
              <a:cs typeface="Times New Roman" pitchFamily="18" charset="0"/>
            </a:endParaRPr>
          </a:p>
          <a:p>
            <a:pPr lvl="0">
              <a:buFont typeface="Wingdings" pitchFamily="2" charset="2"/>
              <a:buChar char="Ø"/>
            </a:pPr>
            <a:r>
              <a:rPr lang="en-US" sz="1800" dirty="0">
                <a:latin typeface="Times New Roman" pitchFamily="18" charset="0"/>
                <a:cs typeface="Times New Roman" pitchFamily="18" charset="0"/>
              </a:rPr>
              <a:t>This system is really helpful to find out electricity consumption in different </a:t>
            </a:r>
            <a:r>
              <a:rPr lang="en-US" sz="1800" dirty="0" smtClean="0">
                <a:latin typeface="Times New Roman" pitchFamily="18" charset="0"/>
                <a:cs typeface="Times New Roman" pitchFamily="18" charset="0"/>
              </a:rPr>
              <a:t>areas</a:t>
            </a:r>
          </a:p>
          <a:p>
            <a:pPr lvl="0">
              <a:buFont typeface="Wingdings" pitchFamily="2" charset="2"/>
              <a:buChar char="Ø"/>
            </a:pPr>
            <a:endParaRPr lang="en-IN" sz="1800" dirty="0">
              <a:latin typeface="Times New Roman" pitchFamily="18" charset="0"/>
              <a:cs typeface="Times New Roman" pitchFamily="18" charset="0"/>
            </a:endParaRPr>
          </a:p>
          <a:p>
            <a:pPr lvl="0">
              <a:buFont typeface="Wingdings" pitchFamily="2" charset="2"/>
              <a:buChar char="Ø"/>
            </a:pPr>
            <a:r>
              <a:rPr lang="en-US" sz="1800" dirty="0">
                <a:latin typeface="Times New Roman" pitchFamily="18" charset="0"/>
                <a:cs typeface="Times New Roman" pitchFamily="18" charset="0"/>
              </a:rPr>
              <a:t>This system can be helpful to find out </a:t>
            </a:r>
            <a:r>
              <a:rPr lang="en-US" sz="1800" dirty="0" err="1">
                <a:latin typeface="Times New Roman" pitchFamily="18" charset="0"/>
                <a:cs typeface="Times New Roman" pitchFamily="18" charset="0"/>
              </a:rPr>
              <a:t>dued</a:t>
            </a:r>
            <a:r>
              <a:rPr lang="en-US" sz="1800" dirty="0">
                <a:latin typeface="Times New Roman" pitchFamily="18" charset="0"/>
                <a:cs typeface="Times New Roman" pitchFamily="18" charset="0"/>
              </a:rPr>
              <a:t> payment of customer.</a:t>
            </a:r>
            <a:endParaRPr lang="en-IN" sz="1800" dirty="0">
              <a:latin typeface="Times New Roman" pitchFamily="18" charset="0"/>
              <a:cs typeface="Times New Roman" pitchFamily="18" charset="0"/>
            </a:endParaRPr>
          </a:p>
          <a:p>
            <a:pPr eaLnBrk="1" hangingPunct="1">
              <a:buFont typeface="Wingdings" pitchFamily="2" charset="2"/>
              <a:buChar char="Ø"/>
            </a:pPr>
            <a:endParaRPr lang="en-US" sz="2400" dirty="0" smtClean="0"/>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4" y="783812"/>
            <a:ext cx="84510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sz="1200" b="1" dirty="0" err="1" smtClean="0"/>
              <a:t>Tbl_Bill</a:t>
            </a:r>
            <a:r>
              <a:rPr lang="en-US" sz="1200" b="1" dirty="0" smtClean="0"/>
              <a:t>:-</a:t>
            </a:r>
            <a:endParaRPr lang="en-US" sz="1200" dirty="0"/>
          </a:p>
          <a:p>
            <a:endParaRPr lang="en-US" sz="1200" dirty="0"/>
          </a:p>
          <a:p>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2952768306"/>
              </p:ext>
            </p:extLst>
          </p:nvPr>
        </p:nvGraphicFramePr>
        <p:xfrm>
          <a:off x="1354229" y="2072639"/>
          <a:ext cx="6435547" cy="4663440"/>
        </p:xfrm>
        <a:graphic>
          <a:graphicData uri="http://schemas.openxmlformats.org/drawingml/2006/table">
            <a:tbl>
              <a:tblPr firstRow="1" firstCol="1" bandRow="1">
                <a:tableStyleId>{5C22544A-7EE6-4342-B048-85BDC9FD1C3A}</a:tableStyleId>
              </a:tblPr>
              <a:tblGrid>
                <a:gridCol w="2375555"/>
                <a:gridCol w="1821084"/>
                <a:gridCol w="1118140"/>
                <a:gridCol w="1120768"/>
              </a:tblGrid>
              <a:tr h="518160">
                <a:tc>
                  <a:txBody>
                    <a:bodyPr/>
                    <a:lstStyle/>
                    <a:p>
                      <a:pPr marL="19050" marR="19050">
                        <a:lnSpc>
                          <a:spcPct val="150000"/>
                        </a:lnSpc>
                        <a:spcBef>
                          <a:spcPts val="0"/>
                        </a:spcBef>
                        <a:spcAft>
                          <a:spcPts val="0"/>
                        </a:spcAft>
                      </a:pPr>
                      <a:r>
                        <a:rPr lang="en-US" sz="1400" dirty="0">
                          <a:effectLst/>
                        </a:rPr>
                        <a:t>Name</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Data type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Primary key?</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518160">
                <a:tc>
                  <a:txBody>
                    <a:bodyPr/>
                    <a:lstStyle/>
                    <a:p>
                      <a:pPr marL="19050" marR="19050">
                        <a:lnSpc>
                          <a:spcPct val="150000"/>
                        </a:lnSpc>
                        <a:spcBef>
                          <a:spcPts val="0"/>
                        </a:spcBef>
                        <a:spcAft>
                          <a:spcPts val="0"/>
                        </a:spcAft>
                      </a:pPr>
                      <a:r>
                        <a:rPr lang="en-US" sz="1400">
                          <a:effectLst/>
                        </a:rPr>
                        <a:t>bill_id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18160">
                <a:tc>
                  <a:txBody>
                    <a:bodyPr/>
                    <a:lstStyle/>
                    <a:p>
                      <a:pPr marL="19050" marR="19050">
                        <a:lnSpc>
                          <a:spcPct val="150000"/>
                        </a:lnSpc>
                        <a:spcBef>
                          <a:spcPts val="0"/>
                        </a:spcBef>
                        <a:spcAft>
                          <a:spcPts val="0"/>
                        </a:spcAft>
                      </a:pPr>
                      <a:r>
                        <a:rPr lang="en-US" sz="1400">
                          <a:effectLst/>
                        </a:rPr>
                        <a:t>read_id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err="1">
                          <a:effectLst/>
                        </a:rPr>
                        <a:t>Bigint</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518160">
                <a:tc>
                  <a:txBody>
                    <a:bodyPr/>
                    <a:lstStyle/>
                    <a:p>
                      <a:pPr marL="19050" marR="19050">
                        <a:lnSpc>
                          <a:spcPct val="150000"/>
                        </a:lnSpc>
                        <a:spcBef>
                          <a:spcPts val="0"/>
                        </a:spcBef>
                        <a:spcAft>
                          <a:spcPts val="0"/>
                        </a:spcAft>
                      </a:pPr>
                      <a:r>
                        <a:rPr lang="en-US" sz="1100">
                          <a:effectLst/>
                        </a:rPr>
                        <a:t>Fine</a:t>
                      </a:r>
                      <a:endParaRPr lang="en-US" sz="11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Float</a:t>
                      </a:r>
                      <a:endParaRPr lang="en-US" sz="11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18160">
                <a:tc>
                  <a:txBody>
                    <a:bodyPr/>
                    <a:lstStyle/>
                    <a:p>
                      <a:pPr marL="19050" marR="19050">
                        <a:lnSpc>
                          <a:spcPct val="150000"/>
                        </a:lnSpc>
                        <a:spcBef>
                          <a:spcPts val="0"/>
                        </a:spcBef>
                        <a:spcAft>
                          <a:spcPts val="0"/>
                        </a:spcAft>
                      </a:pPr>
                      <a:r>
                        <a:rPr lang="en-US" sz="1400">
                          <a:effectLst/>
                        </a:rPr>
                        <a:t>bill_date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18160">
                <a:tc>
                  <a:txBody>
                    <a:bodyPr/>
                    <a:lstStyle/>
                    <a:p>
                      <a:pPr marL="19050" marR="19050">
                        <a:lnSpc>
                          <a:spcPct val="150000"/>
                        </a:lnSpc>
                        <a:spcBef>
                          <a:spcPts val="0"/>
                        </a:spcBef>
                        <a:spcAft>
                          <a:spcPts val="0"/>
                        </a:spcAft>
                      </a:pPr>
                      <a:r>
                        <a:rPr lang="en-US" sz="1400">
                          <a:effectLst/>
                        </a:rPr>
                        <a:t>last_date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18160">
                <a:tc>
                  <a:txBody>
                    <a:bodyPr/>
                    <a:lstStyle/>
                    <a:p>
                      <a:pPr marL="19050" marR="19050">
                        <a:lnSpc>
                          <a:spcPct val="150000"/>
                        </a:lnSpc>
                        <a:spcBef>
                          <a:spcPts val="0"/>
                        </a:spcBef>
                        <a:spcAft>
                          <a:spcPts val="0"/>
                        </a:spcAft>
                      </a:pPr>
                      <a:r>
                        <a:rPr lang="en-US" sz="1100">
                          <a:effectLst/>
                        </a:rPr>
                        <a:t>Total</a:t>
                      </a:r>
                      <a:endParaRPr lang="en-US" sz="11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Float</a:t>
                      </a:r>
                      <a:endParaRPr lang="en-US" sz="11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18160">
                <a:tc>
                  <a:txBody>
                    <a:bodyPr/>
                    <a:lstStyle/>
                    <a:p>
                      <a:pPr marL="19050" marR="19050">
                        <a:lnSpc>
                          <a:spcPct val="150000"/>
                        </a:lnSpc>
                        <a:spcBef>
                          <a:spcPts val="0"/>
                        </a:spcBef>
                        <a:spcAft>
                          <a:spcPts val="0"/>
                        </a:spcAft>
                      </a:pPr>
                      <a:r>
                        <a:rPr lang="en-US" sz="1400">
                          <a:effectLst/>
                        </a:rPr>
                        <a:t>Paid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No</a:t>
                      </a:r>
                      <a:endParaRPr lang="en-US" sz="1400">
                        <a:effectLst/>
                        <a:latin typeface="Times New Roman"/>
                        <a:ea typeface="Times New Roman"/>
                      </a:endParaRPr>
                    </a:p>
                  </a:txBody>
                  <a:tcPr marL="9525" marR="9525" marT="10795" marB="10795"/>
                </a:tc>
              </a:tr>
              <a:tr h="518160">
                <a:tc>
                  <a:txBody>
                    <a:bodyPr/>
                    <a:lstStyle/>
                    <a:p>
                      <a:pPr marL="19050" marR="19050">
                        <a:lnSpc>
                          <a:spcPct val="150000"/>
                        </a:lnSpc>
                        <a:spcBef>
                          <a:spcPts val="0"/>
                        </a:spcBef>
                        <a:spcAft>
                          <a:spcPts val="0"/>
                        </a:spcAft>
                      </a:pPr>
                      <a:r>
                        <a:rPr lang="en-US" sz="1400">
                          <a:effectLst/>
                        </a:rPr>
                        <a:t>Status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nchar(10)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433092294"/>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4" y="783812"/>
            <a:ext cx="91242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sz="1200" b="1" dirty="0" err="1"/>
              <a:t>Tbl_F</a:t>
            </a:r>
            <a:r>
              <a:rPr lang="en-US" sz="1200" dirty="0" err="1"/>
              <a:t>aq</a:t>
            </a:r>
            <a:r>
              <a:rPr lang="en-US" sz="1200" dirty="0"/>
              <a:t> </a:t>
            </a:r>
            <a:r>
              <a:rPr lang="en-US" sz="1200" b="1" dirty="0" smtClean="0"/>
              <a:t>:-</a:t>
            </a:r>
            <a:endParaRPr lang="en-US" sz="1200" dirty="0"/>
          </a:p>
          <a:p>
            <a:endParaRPr lang="en-US" sz="1200" dirty="0"/>
          </a:p>
          <a:p>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2696830462"/>
              </p:ext>
            </p:extLst>
          </p:nvPr>
        </p:nvGraphicFramePr>
        <p:xfrm>
          <a:off x="1438275" y="3022602"/>
          <a:ext cx="6420734" cy="3139368"/>
        </p:xfrm>
        <a:graphic>
          <a:graphicData uri="http://schemas.openxmlformats.org/drawingml/2006/table">
            <a:tbl>
              <a:tblPr firstRow="1" firstCol="1" bandRow="1">
                <a:tableStyleId>{5C22544A-7EE6-4342-B048-85BDC9FD1C3A}</a:tableStyleId>
              </a:tblPr>
              <a:tblGrid>
                <a:gridCol w="1882052"/>
                <a:gridCol w="1636966"/>
                <a:gridCol w="1519010"/>
                <a:gridCol w="1382706"/>
              </a:tblGrid>
              <a:tr h="675098">
                <a:tc>
                  <a:txBody>
                    <a:bodyPr/>
                    <a:lstStyle/>
                    <a:p>
                      <a:pPr marL="19050" marR="19050" algn="r">
                        <a:lnSpc>
                          <a:spcPct val="150000"/>
                        </a:lnSpc>
                        <a:spcBef>
                          <a:spcPts val="0"/>
                        </a:spcBef>
                        <a:spcAft>
                          <a:spcPts val="0"/>
                        </a:spcAft>
                      </a:pPr>
                      <a:r>
                        <a:rPr lang="en-US" sz="1100">
                          <a:effectLst/>
                        </a:rPr>
                        <a:t>Name</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675098">
                <a:tc>
                  <a:txBody>
                    <a:bodyPr/>
                    <a:lstStyle/>
                    <a:p>
                      <a:pPr marL="19050" marR="19050" algn="r">
                        <a:lnSpc>
                          <a:spcPct val="150000"/>
                        </a:lnSpc>
                        <a:spcBef>
                          <a:spcPts val="0"/>
                        </a:spcBef>
                        <a:spcAft>
                          <a:spcPts val="0"/>
                        </a:spcAft>
                      </a:pPr>
                      <a:r>
                        <a:rPr lang="en-US" sz="1100">
                          <a:effectLst/>
                        </a:rPr>
                        <a:t>faq_id</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75098">
                <a:tc>
                  <a:txBody>
                    <a:bodyPr/>
                    <a:lstStyle/>
                    <a:p>
                      <a:pPr marL="19050" marR="19050" algn="r">
                        <a:lnSpc>
                          <a:spcPct val="150000"/>
                        </a:lnSpc>
                        <a:spcBef>
                          <a:spcPts val="0"/>
                        </a:spcBef>
                        <a:spcAft>
                          <a:spcPts val="0"/>
                        </a:spcAft>
                      </a:pPr>
                      <a:r>
                        <a:rPr lang="en-US" sz="1100">
                          <a:effectLst/>
                        </a:rPr>
                        <a:t>cust_id</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557037">
                <a:tc>
                  <a:txBody>
                    <a:bodyPr/>
                    <a:lstStyle/>
                    <a:p>
                      <a:pPr marL="19050" marR="19050" algn="r">
                        <a:lnSpc>
                          <a:spcPct val="150000"/>
                        </a:lnSpc>
                        <a:spcBef>
                          <a:spcPts val="0"/>
                        </a:spcBef>
                        <a:spcAft>
                          <a:spcPts val="0"/>
                        </a:spcAft>
                      </a:pPr>
                      <a:r>
                        <a:rPr lang="en-US" sz="1100">
                          <a:effectLst/>
                        </a:rPr>
                        <a:t>Query</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57037">
                <a:tc>
                  <a:txBody>
                    <a:bodyPr/>
                    <a:lstStyle/>
                    <a:p>
                      <a:pPr marL="19050" marR="19050" algn="r">
                        <a:lnSpc>
                          <a:spcPct val="150000"/>
                        </a:lnSpc>
                        <a:spcBef>
                          <a:spcPts val="0"/>
                        </a:spcBef>
                        <a:spcAft>
                          <a:spcPts val="0"/>
                        </a:spcAft>
                      </a:pPr>
                      <a:r>
                        <a:rPr lang="en-US" sz="1100">
                          <a:effectLst/>
                        </a:rPr>
                        <a:t>Flag</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nchar(10)</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r">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2816073776"/>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4" y="783812"/>
            <a:ext cx="1257075"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sz="1200" b="1" dirty="0" err="1"/>
              <a:t>Tbl_Function</a:t>
            </a:r>
            <a:r>
              <a:rPr lang="en-US" sz="1200" b="1" dirty="0" smtClean="0"/>
              <a:t>:-</a:t>
            </a:r>
            <a:endParaRPr lang="en-US" sz="1200" dirty="0"/>
          </a:p>
          <a:p>
            <a:endParaRPr lang="en-US" sz="1200" dirty="0"/>
          </a:p>
          <a:p>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2268667854"/>
              </p:ext>
            </p:extLst>
          </p:nvPr>
        </p:nvGraphicFramePr>
        <p:xfrm>
          <a:off x="1373978" y="2936242"/>
          <a:ext cx="6396044" cy="3368041"/>
        </p:xfrm>
        <a:graphic>
          <a:graphicData uri="http://schemas.openxmlformats.org/drawingml/2006/table">
            <a:tbl>
              <a:tblPr firstRow="1" firstCol="1" bandRow="1">
                <a:tableStyleId>{5C22544A-7EE6-4342-B048-85BDC9FD1C3A}</a:tableStyleId>
              </a:tblPr>
              <a:tblGrid>
                <a:gridCol w="2076298"/>
                <a:gridCol w="1828188"/>
                <a:gridCol w="1305848"/>
                <a:gridCol w="1185710"/>
              </a:tblGrid>
              <a:tr h="627613">
                <a:tc>
                  <a:txBody>
                    <a:bodyPr/>
                    <a:lstStyle/>
                    <a:p>
                      <a:pPr marL="19050" marR="19050" algn="l">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742601">
                <a:tc>
                  <a:txBody>
                    <a:bodyPr/>
                    <a:lstStyle/>
                    <a:p>
                      <a:pPr marL="19050" marR="19050" algn="l">
                        <a:lnSpc>
                          <a:spcPct val="150000"/>
                        </a:lnSpc>
                        <a:spcBef>
                          <a:spcPts val="0"/>
                        </a:spcBef>
                        <a:spcAft>
                          <a:spcPts val="0"/>
                        </a:spcAft>
                      </a:pPr>
                      <a:r>
                        <a:rPr lang="en-US" sz="1100" dirty="0">
                          <a:effectLst/>
                        </a:rPr>
                        <a:t>Fid</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bigint</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742601">
                <a:tc>
                  <a:txBody>
                    <a:bodyPr/>
                    <a:lstStyle/>
                    <a:p>
                      <a:pPr marL="19050" marR="19050" algn="l">
                        <a:lnSpc>
                          <a:spcPct val="150000"/>
                        </a:lnSpc>
                        <a:spcBef>
                          <a:spcPts val="0"/>
                        </a:spcBef>
                        <a:spcAft>
                          <a:spcPts val="0"/>
                        </a:spcAft>
                      </a:pPr>
                      <a:r>
                        <a:rPr lang="en-US" sz="1100">
                          <a:effectLst/>
                        </a:rPr>
                        <a:t>cust_id</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bigint</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627613">
                <a:tc>
                  <a:txBody>
                    <a:bodyPr/>
                    <a:lstStyle/>
                    <a:p>
                      <a:pPr marL="19050" marR="19050" algn="l">
                        <a:lnSpc>
                          <a:spcPct val="150000"/>
                        </a:lnSpc>
                        <a:spcBef>
                          <a:spcPts val="0"/>
                        </a:spcBef>
                        <a:spcAft>
                          <a:spcPts val="0"/>
                        </a:spcAft>
                      </a:pPr>
                      <a:r>
                        <a:rPr lang="en-US" sz="1100">
                          <a:effectLst/>
                        </a:rPr>
                        <a:t>feedback</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27613">
                <a:tc>
                  <a:txBody>
                    <a:bodyPr/>
                    <a:lstStyle/>
                    <a:p>
                      <a:pPr marL="19050" marR="19050" algn="l">
                        <a:lnSpc>
                          <a:spcPct val="150000"/>
                        </a:lnSpc>
                        <a:spcBef>
                          <a:spcPts val="0"/>
                        </a:spcBef>
                        <a:spcAft>
                          <a:spcPts val="0"/>
                        </a:spcAft>
                      </a:pPr>
                      <a:r>
                        <a:rPr lang="en-US" sz="1100">
                          <a:effectLst/>
                        </a:rPr>
                        <a:t>Flag</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nchar(50)</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1694357217"/>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1" y="783812"/>
            <a:ext cx="132921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sz="1200" b="1" dirty="0" err="1"/>
              <a:t>Tbl_FeedBack</a:t>
            </a:r>
            <a:r>
              <a:rPr lang="en-US" sz="1200" b="1" dirty="0" smtClean="0"/>
              <a:t>:-</a:t>
            </a:r>
            <a:endParaRPr lang="en-US" sz="1200" dirty="0"/>
          </a:p>
          <a:p>
            <a:endParaRPr lang="en-US" sz="1200" dirty="0"/>
          </a:p>
          <a:p>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187816220"/>
              </p:ext>
            </p:extLst>
          </p:nvPr>
        </p:nvGraphicFramePr>
        <p:xfrm>
          <a:off x="1295403" y="2936242"/>
          <a:ext cx="6570511" cy="2468214"/>
        </p:xfrm>
        <a:graphic>
          <a:graphicData uri="http://schemas.openxmlformats.org/drawingml/2006/table">
            <a:tbl>
              <a:tblPr firstRow="1" firstCol="1" bandRow="1">
                <a:tableStyleId>{5C22544A-7EE6-4342-B048-85BDC9FD1C3A}</a:tableStyleId>
              </a:tblPr>
              <a:tblGrid>
                <a:gridCol w="2213408"/>
                <a:gridCol w="1939916"/>
                <a:gridCol w="1266912"/>
                <a:gridCol w="1150275"/>
              </a:tblGrid>
              <a:tr h="366109">
                <a:tc>
                  <a:txBody>
                    <a:bodyPr/>
                    <a:lstStyle/>
                    <a:p>
                      <a:pPr marL="19050" marR="19050" algn="l">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781361">
                <a:tc>
                  <a:txBody>
                    <a:bodyPr/>
                    <a:lstStyle/>
                    <a:p>
                      <a:pPr marL="19050" marR="19050" algn="l">
                        <a:lnSpc>
                          <a:spcPct val="150000"/>
                        </a:lnSpc>
                        <a:spcBef>
                          <a:spcPts val="0"/>
                        </a:spcBef>
                        <a:spcAft>
                          <a:spcPts val="0"/>
                        </a:spcAft>
                      </a:pPr>
                      <a:r>
                        <a:rPr lang="en-US" sz="1100" dirty="0" err="1">
                          <a:effectLst/>
                        </a:rPr>
                        <a:t>fun_id</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bigint</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60372">
                <a:tc>
                  <a:txBody>
                    <a:bodyPr/>
                    <a:lstStyle/>
                    <a:p>
                      <a:pPr marL="19050" marR="19050" algn="l">
                        <a:lnSpc>
                          <a:spcPct val="150000"/>
                        </a:lnSpc>
                        <a:spcBef>
                          <a:spcPts val="0"/>
                        </a:spcBef>
                        <a:spcAft>
                          <a:spcPts val="0"/>
                        </a:spcAft>
                      </a:pPr>
                      <a:r>
                        <a:rPr lang="en-US" sz="1100">
                          <a:effectLst/>
                        </a:rPr>
                        <a:t>fun</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nvarchar</a:t>
                      </a:r>
                      <a:r>
                        <a:rPr lang="en-US" sz="1100" dirty="0">
                          <a:effectLst/>
                        </a:rPr>
                        <a:t>(50)</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60372">
                <a:tc>
                  <a:txBody>
                    <a:bodyPr/>
                    <a:lstStyle/>
                    <a:p>
                      <a:pPr marL="19050" marR="19050" algn="l">
                        <a:lnSpc>
                          <a:spcPct val="150000"/>
                        </a:lnSpc>
                        <a:spcBef>
                          <a:spcPts val="0"/>
                        </a:spcBef>
                        <a:spcAft>
                          <a:spcPts val="0"/>
                        </a:spcAft>
                      </a:pPr>
                      <a:r>
                        <a:rPr lang="en-US" sz="1100">
                          <a:effectLst/>
                        </a:rPr>
                        <a:t>flag</a:t>
                      </a:r>
                      <a:endParaRPr lang="en-US" sz="140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err="1">
                          <a:effectLst/>
                        </a:rPr>
                        <a:t>nchar</a:t>
                      </a:r>
                      <a:r>
                        <a:rPr lang="en-US" sz="1100" dirty="0">
                          <a:effectLst/>
                        </a:rPr>
                        <a:t>(50)</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c>
                  <a:txBody>
                    <a:bodyPr/>
                    <a:lstStyle/>
                    <a:p>
                      <a:pPr marL="19050" marR="19050" algn="l">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3764813186"/>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1" y="753035"/>
            <a:ext cx="168988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sz="1600" b="1" dirty="0" err="1"/>
              <a:t>Tbl_Give_Ans</a:t>
            </a:r>
            <a:r>
              <a:rPr lang="en-US" sz="1600" b="1" dirty="0" smtClean="0"/>
              <a:t>:-</a:t>
            </a:r>
            <a:endParaRPr lang="en-US" sz="1600" b="1" dirty="0"/>
          </a:p>
          <a:p>
            <a:endParaRPr lang="en-US" sz="1200" dirty="0"/>
          </a:p>
          <a:p>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6" name="Table 5"/>
          <p:cNvGraphicFramePr>
            <a:graphicFrameLocks noGrp="1"/>
          </p:cNvGraphicFramePr>
          <p:nvPr>
            <p:extLst>
              <p:ext uri="{D42A27DB-BD31-4B8C-83A1-F6EECF244321}">
                <p14:modId xmlns:p14="http://schemas.microsoft.com/office/powerpoint/2010/main" val="2548631743"/>
              </p:ext>
            </p:extLst>
          </p:nvPr>
        </p:nvGraphicFramePr>
        <p:xfrm>
          <a:off x="1237368" y="2763521"/>
          <a:ext cx="6669269" cy="3281678"/>
        </p:xfrm>
        <a:graphic>
          <a:graphicData uri="http://schemas.openxmlformats.org/drawingml/2006/table">
            <a:tbl>
              <a:tblPr firstRow="1" firstCol="1" bandRow="1">
                <a:tableStyleId>{5C22544A-7EE6-4342-B048-85BDC9FD1C3A}</a:tableStyleId>
              </a:tblPr>
              <a:tblGrid>
                <a:gridCol w="2221729"/>
                <a:gridCol w="1994522"/>
                <a:gridCol w="1285692"/>
                <a:gridCol w="1167326"/>
              </a:tblGrid>
              <a:tr h="572518">
                <a:tc>
                  <a:txBody>
                    <a:bodyPr/>
                    <a:lstStyle/>
                    <a:p>
                      <a:pPr marL="19050" marR="19050">
                        <a:lnSpc>
                          <a:spcPct val="150000"/>
                        </a:lnSpc>
                        <a:spcBef>
                          <a:spcPts val="0"/>
                        </a:spcBef>
                        <a:spcAft>
                          <a:spcPts val="0"/>
                        </a:spcAft>
                      </a:pPr>
                      <a:r>
                        <a:rPr lang="en-US" sz="1100" dirty="0">
                          <a:effectLst/>
                        </a:rPr>
                        <a:t>Name</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677413">
                <a:tc>
                  <a:txBody>
                    <a:bodyPr/>
                    <a:lstStyle/>
                    <a:p>
                      <a:pPr marL="19050" marR="19050">
                        <a:lnSpc>
                          <a:spcPct val="150000"/>
                        </a:lnSpc>
                        <a:spcBef>
                          <a:spcPts val="0"/>
                        </a:spcBef>
                        <a:spcAft>
                          <a:spcPts val="0"/>
                        </a:spcAft>
                      </a:pPr>
                      <a:r>
                        <a:rPr lang="en-US" sz="1100" dirty="0" err="1">
                          <a:effectLst/>
                        </a:rPr>
                        <a:t>ans_id</a:t>
                      </a:r>
                      <a:endParaRPr lang="en-US" sz="1400" dirty="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77413">
                <a:tc>
                  <a:txBody>
                    <a:bodyPr/>
                    <a:lstStyle/>
                    <a:p>
                      <a:pPr marL="19050" marR="19050">
                        <a:lnSpc>
                          <a:spcPct val="150000"/>
                        </a:lnSpc>
                        <a:spcBef>
                          <a:spcPts val="0"/>
                        </a:spcBef>
                        <a:spcAft>
                          <a:spcPts val="0"/>
                        </a:spcAft>
                      </a:pPr>
                      <a:r>
                        <a:rPr lang="en-US" sz="1100">
                          <a:effectLst/>
                        </a:rPr>
                        <a:t>faq_id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781816">
                <a:tc>
                  <a:txBody>
                    <a:bodyPr/>
                    <a:lstStyle/>
                    <a:p>
                      <a:pPr marL="19050" marR="19050">
                        <a:lnSpc>
                          <a:spcPct val="150000"/>
                        </a:lnSpc>
                        <a:spcBef>
                          <a:spcPts val="0"/>
                        </a:spcBef>
                        <a:spcAft>
                          <a:spcPts val="0"/>
                        </a:spcAft>
                      </a:pPr>
                      <a:r>
                        <a:rPr lang="en-US" sz="1100">
                          <a:effectLst/>
                        </a:rPr>
                        <a:t>ans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72518">
                <a:tc>
                  <a:txBody>
                    <a:bodyPr/>
                    <a:lstStyle/>
                    <a:p>
                      <a:pPr marL="19050" marR="19050">
                        <a:lnSpc>
                          <a:spcPct val="150000"/>
                        </a:lnSpc>
                        <a:spcBef>
                          <a:spcPts val="0"/>
                        </a:spcBef>
                        <a:spcAft>
                          <a:spcPts val="0"/>
                        </a:spcAft>
                      </a:pPr>
                      <a:r>
                        <a:rPr lang="en-US" sz="1100">
                          <a:effectLst/>
                        </a:rPr>
                        <a:t>flag</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955466493"/>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ChangeArrowheads="1"/>
          </p:cNvSpPr>
          <p:nvPr/>
        </p:nvSpPr>
        <p:spPr bwMode="auto">
          <a:xfrm>
            <a:off x="505691" y="783812"/>
            <a:ext cx="131318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sz="1200" b="1" dirty="0" err="1"/>
              <a:t>Tbl_Give_Ans</a:t>
            </a:r>
            <a:r>
              <a:rPr lang="en-US" sz="1200" b="1" dirty="0" smtClean="0"/>
              <a:t>:-</a:t>
            </a:r>
            <a:endParaRPr lang="en-US" sz="1200" dirty="0"/>
          </a:p>
          <a:p>
            <a:endParaRPr lang="en-US" sz="1200" dirty="0"/>
          </a:p>
          <a:p>
            <a:endParaRPr lang="en-US" sz="1200" dirty="0"/>
          </a:p>
        </p:txBody>
      </p:sp>
      <p:sp>
        <p:nvSpPr>
          <p:cNvPr id="4" name="Rectangle 3"/>
          <p:cNvSpPr>
            <a:spLocks noChangeArrowheads="1"/>
          </p:cNvSpPr>
          <p:nvPr/>
        </p:nvSpPr>
        <p:spPr bwMode="auto">
          <a:xfrm>
            <a:off x="1438277" y="3444255"/>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tab pos="3162300" algn="l"/>
              </a:tabLst>
            </a:pP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1499577750"/>
              </p:ext>
            </p:extLst>
          </p:nvPr>
        </p:nvGraphicFramePr>
        <p:xfrm>
          <a:off x="1237368" y="2763521"/>
          <a:ext cx="6669269" cy="3281678"/>
        </p:xfrm>
        <a:graphic>
          <a:graphicData uri="http://schemas.openxmlformats.org/drawingml/2006/table">
            <a:tbl>
              <a:tblPr firstRow="1" firstCol="1" bandRow="1">
                <a:tableStyleId>{5C22544A-7EE6-4342-B048-85BDC9FD1C3A}</a:tableStyleId>
              </a:tblPr>
              <a:tblGrid>
                <a:gridCol w="2221729"/>
                <a:gridCol w="1994522"/>
                <a:gridCol w="1285692"/>
                <a:gridCol w="1167326"/>
              </a:tblGrid>
              <a:tr h="572518">
                <a:tc>
                  <a:txBody>
                    <a:bodyPr/>
                    <a:lstStyle/>
                    <a:p>
                      <a:pPr marL="19050" marR="19050">
                        <a:lnSpc>
                          <a:spcPct val="150000"/>
                        </a:lnSpc>
                        <a:spcBef>
                          <a:spcPts val="0"/>
                        </a:spcBef>
                        <a:spcAft>
                          <a:spcPts val="0"/>
                        </a:spcAft>
                      </a:pPr>
                      <a:r>
                        <a:rPr lang="en-US" sz="1100">
                          <a:effectLst/>
                        </a:rPr>
                        <a:t>Name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Data type</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Primary key?</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Foreign Key</a:t>
                      </a:r>
                      <a:endParaRPr lang="en-US" sz="1400">
                        <a:effectLst/>
                        <a:latin typeface="Times New Roman"/>
                        <a:ea typeface="Times New Roman"/>
                      </a:endParaRPr>
                    </a:p>
                  </a:txBody>
                  <a:tcPr marL="9525" marR="9525" marT="10795" marB="10795"/>
                </a:tc>
              </a:tr>
              <a:tr h="677413">
                <a:tc>
                  <a:txBody>
                    <a:bodyPr/>
                    <a:lstStyle/>
                    <a:p>
                      <a:pPr marL="19050" marR="19050">
                        <a:lnSpc>
                          <a:spcPct val="150000"/>
                        </a:lnSpc>
                        <a:spcBef>
                          <a:spcPts val="0"/>
                        </a:spcBef>
                        <a:spcAft>
                          <a:spcPts val="0"/>
                        </a:spcAft>
                      </a:pPr>
                      <a:r>
                        <a:rPr lang="en-US" sz="1100">
                          <a:effectLst/>
                        </a:rPr>
                        <a:t>ans_id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677413">
                <a:tc>
                  <a:txBody>
                    <a:bodyPr/>
                    <a:lstStyle/>
                    <a:p>
                      <a:pPr marL="19050" marR="19050">
                        <a:lnSpc>
                          <a:spcPct val="150000"/>
                        </a:lnSpc>
                        <a:spcBef>
                          <a:spcPts val="0"/>
                        </a:spcBef>
                        <a:spcAft>
                          <a:spcPts val="0"/>
                        </a:spcAft>
                      </a:pPr>
                      <a:r>
                        <a:rPr lang="en-US" sz="1100">
                          <a:effectLst/>
                        </a:rPr>
                        <a:t>faq_id</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bigint</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400">
                          <a:effectLst/>
                        </a:rPr>
                        <a:t>Yes</a:t>
                      </a:r>
                      <a:endParaRPr lang="en-US" sz="1400">
                        <a:effectLst/>
                        <a:latin typeface="Times New Roman"/>
                        <a:ea typeface="Times New Roman"/>
                      </a:endParaRPr>
                    </a:p>
                  </a:txBody>
                  <a:tcPr marL="9525" marR="9525" marT="10795" marB="10795"/>
                </a:tc>
              </a:tr>
              <a:tr h="781816">
                <a:tc>
                  <a:txBody>
                    <a:bodyPr/>
                    <a:lstStyle/>
                    <a:p>
                      <a:pPr marL="19050" marR="19050">
                        <a:lnSpc>
                          <a:spcPct val="150000"/>
                        </a:lnSpc>
                        <a:spcBef>
                          <a:spcPts val="0"/>
                        </a:spcBef>
                        <a:spcAft>
                          <a:spcPts val="0"/>
                        </a:spcAft>
                      </a:pPr>
                      <a:r>
                        <a:rPr lang="en-US" sz="1100">
                          <a:effectLst/>
                        </a:rPr>
                        <a:t>ans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nvarchar(50)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No</a:t>
                      </a:r>
                      <a:endParaRPr lang="en-US" sz="1400">
                        <a:effectLst/>
                        <a:latin typeface="Times New Roman"/>
                        <a:ea typeface="Times New Roman"/>
                      </a:endParaRPr>
                    </a:p>
                  </a:txBody>
                  <a:tcPr marL="9525" marR="9525" marT="10795" marB="10795"/>
                </a:tc>
              </a:tr>
              <a:tr h="572518">
                <a:tc>
                  <a:txBody>
                    <a:bodyPr/>
                    <a:lstStyle/>
                    <a:p>
                      <a:pPr marL="19050" marR="19050">
                        <a:lnSpc>
                          <a:spcPct val="150000"/>
                        </a:lnSpc>
                        <a:spcBef>
                          <a:spcPts val="0"/>
                        </a:spcBef>
                        <a:spcAft>
                          <a:spcPts val="0"/>
                        </a:spcAft>
                      </a:pPr>
                      <a:r>
                        <a:rPr lang="en-US" sz="1100">
                          <a:effectLst/>
                        </a:rPr>
                        <a:t>flag</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nchar(50)</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a:effectLst/>
                        </a:rPr>
                        <a:t>Yes</a:t>
                      </a:r>
                      <a:endParaRPr lang="en-US" sz="1400">
                        <a:effectLst/>
                        <a:latin typeface="Times New Roman"/>
                        <a:ea typeface="Times New Roman"/>
                      </a:endParaRPr>
                    </a:p>
                  </a:txBody>
                  <a:tcPr marL="9525" marR="9525" marT="10795" marB="10795"/>
                </a:tc>
                <a:tc>
                  <a:txBody>
                    <a:bodyPr/>
                    <a:lstStyle/>
                    <a:p>
                      <a:pPr marL="19050" marR="19050">
                        <a:lnSpc>
                          <a:spcPct val="150000"/>
                        </a:lnSpc>
                        <a:spcBef>
                          <a:spcPts val="0"/>
                        </a:spcBef>
                        <a:spcAft>
                          <a:spcPts val="0"/>
                        </a:spcAft>
                      </a:pPr>
                      <a:r>
                        <a:rPr lang="en-US" sz="1100" dirty="0">
                          <a:effectLst/>
                        </a:rPr>
                        <a:t>No</a:t>
                      </a:r>
                      <a:endParaRPr lang="en-US" sz="1400" dirty="0">
                        <a:effectLst/>
                        <a:latin typeface="Times New Roman"/>
                        <a:ea typeface="Times New Roman"/>
                      </a:endParaRPr>
                    </a:p>
                  </a:txBody>
                  <a:tcPr marL="9525" marR="9525" marT="10795" marB="10795"/>
                </a:tc>
              </a:tr>
            </a:tbl>
          </a:graphicData>
        </a:graphic>
      </p:graphicFrame>
    </p:spTree>
    <p:extLst>
      <p:ext uri="{BB962C8B-B14F-4D97-AF65-F5344CB8AC3E}">
        <p14:creationId xmlns:p14="http://schemas.microsoft.com/office/powerpoint/2010/main" val="1327938798"/>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1256"/>
            <a:ext cx="8229600" cy="897784"/>
          </a:xfrm>
        </p:spPr>
        <p:txBody>
          <a:bodyPr>
            <a:noAutofit/>
          </a:bodyPr>
          <a:lstStyle/>
          <a:p>
            <a:r>
              <a:rPr lang="x-none" sz="2400" b="1" u="sng">
                <a:latin typeface="Times New Roman" pitchFamily="18" charset="0"/>
                <a:cs typeface="Times New Roman" pitchFamily="18" charset="0"/>
              </a:rPr>
              <a:t>USER INTERFACE SCREENS</a:t>
            </a:r>
            <a:r>
              <a:rPr lang="en-US" sz="2400" b="1" dirty="0">
                <a:latin typeface="Times New Roman" pitchFamily="18" charset="0"/>
                <a:cs typeface="Times New Roman" pitchFamily="18" charset="0"/>
              </a:rPr>
              <a:t/>
            </a:r>
            <a:br>
              <a:rPr lang="en-US" sz="2400" b="1" dirty="0">
                <a:latin typeface="Times New Roman" pitchFamily="18" charset="0"/>
                <a:cs typeface="Times New Roman" pitchFamily="18" charset="0"/>
              </a:rPr>
            </a:br>
            <a:endParaRPr lang="en-US" sz="2400" dirty="0">
              <a:latin typeface="Times New Roman" pitchFamily="18" charset="0"/>
              <a:cs typeface="Times New Roman" pitchFamily="18" charset="0"/>
            </a:endParaRPr>
          </a:p>
        </p:txBody>
      </p:sp>
      <p:sp>
        <p:nvSpPr>
          <p:cNvPr id="3" name="Rectangle 2"/>
          <p:cNvSpPr/>
          <p:nvPr/>
        </p:nvSpPr>
        <p:spPr>
          <a:xfrm>
            <a:off x="838200" y="1036320"/>
            <a:ext cx="1752600" cy="369332"/>
          </a:xfrm>
          <a:prstGeom prst="rect">
            <a:avLst/>
          </a:prstGeom>
        </p:spPr>
        <p:txBody>
          <a:bodyPr wrap="square">
            <a:spAutoFit/>
          </a:bodyPr>
          <a:lstStyle/>
          <a:p>
            <a:r>
              <a:rPr lang="en-US" b="1" dirty="0"/>
              <a:t>Home Page :</a:t>
            </a:r>
            <a:endParaRPr lang="en-US" dirty="0"/>
          </a:p>
        </p:txBody>
      </p:sp>
      <p:pic>
        <p:nvPicPr>
          <p:cNvPr id="5427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4151" y="1511351"/>
            <a:ext cx="7095363" cy="5956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9868277"/>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45441"/>
            <a:ext cx="3429000" cy="638704"/>
          </a:xfrm>
        </p:spPr>
        <p:txBody>
          <a:bodyPr>
            <a:noAutofit/>
          </a:bodyPr>
          <a:lstStyle/>
          <a:p>
            <a:r>
              <a:rPr lang="en-US" sz="2000" b="1" dirty="0">
                <a:latin typeface="Times New Roman" pitchFamily="18" charset="0"/>
                <a:cs typeface="Times New Roman" pitchFamily="18" charset="0"/>
              </a:rPr>
              <a:t>Login</a:t>
            </a:r>
            <a:r>
              <a:rPr lang="en-US" sz="2000" dirty="0">
                <a:latin typeface="Times New Roman" pitchFamily="18" charset="0"/>
                <a:cs typeface="Times New Roman" pitchFamily="18" charset="0"/>
              </a:rPr>
              <a:t/>
            </a:r>
            <a:br>
              <a:rPr lang="en-US" sz="2000" dirty="0">
                <a:latin typeface="Times New Roman" pitchFamily="18" charset="0"/>
                <a:cs typeface="Times New Roman" pitchFamily="18" charset="0"/>
              </a:rPr>
            </a:br>
            <a:endParaRPr lang="en-US" sz="2000" dirty="0">
              <a:latin typeface="Times New Roman" pitchFamily="18" charset="0"/>
              <a:cs typeface="Times New Roman" pitchFamily="18" charset="0"/>
            </a:endParaRPr>
          </a:p>
        </p:txBody>
      </p:sp>
      <p:pic>
        <p:nvPicPr>
          <p:cNvPr id="55298"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55420" y="939159"/>
            <a:ext cx="6537960" cy="6160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2908295"/>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4191000" cy="897784"/>
          </a:xfrm>
        </p:spPr>
        <p:txBody>
          <a:bodyPr>
            <a:normAutofit fontScale="90000"/>
          </a:bodyPr>
          <a:lstStyle/>
          <a:p>
            <a:r>
              <a:rPr lang="en-US" sz="2000" b="1" u="sng" dirty="0">
                <a:latin typeface="Times New Roman" pitchFamily="18" charset="0"/>
                <a:cs typeface="Times New Roman" pitchFamily="18" charset="0"/>
              </a:rPr>
              <a:t>Admin:-</a:t>
            </a:r>
            <a:r>
              <a:rPr lang="en-US" sz="2000" b="1" dirty="0">
                <a:latin typeface="Times New Roman" pitchFamily="18" charset="0"/>
                <a:cs typeface="Times New Roman" pitchFamily="18" charset="0"/>
              </a:rPr>
              <a:t>Employee Registration Form</a:t>
            </a:r>
            <a:r>
              <a:rPr lang="en-US" b="1" dirty="0"/>
              <a:t>:-</a:t>
            </a:r>
            <a:r>
              <a:rPr lang="en-US" dirty="0"/>
              <a:t> </a:t>
            </a:r>
          </a:p>
        </p:txBody>
      </p:sp>
      <p:pic>
        <p:nvPicPr>
          <p:cNvPr id="56322"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4642" y="569600"/>
            <a:ext cx="7393255" cy="712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21577533"/>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57200" y="82656"/>
            <a:ext cx="4191000" cy="374544"/>
          </a:xfrm>
        </p:spPr>
        <p:txBody>
          <a:bodyPr>
            <a:normAutofit/>
          </a:bodyPr>
          <a:lstStyle/>
          <a:p>
            <a:r>
              <a:rPr lang="en-US" sz="1800" b="1" dirty="0"/>
              <a:t>Employee Register:-</a:t>
            </a:r>
            <a:endParaRPr lang="en-US" sz="1800" dirty="0"/>
          </a:p>
        </p:txBody>
      </p:sp>
      <p:pic>
        <p:nvPicPr>
          <p:cNvPr id="57346"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928" y="636724"/>
            <a:ext cx="8579272" cy="5178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125105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0"/>
            <a:ext cx="8229600" cy="7254240"/>
          </a:xfrm>
        </p:spPr>
        <p:txBody>
          <a:bodyPr>
            <a:normAutofit/>
          </a:bodyPr>
          <a:lstStyle/>
          <a:p>
            <a:pPr lvl="0"/>
            <a:endParaRPr lang="en-US" sz="1600" dirty="0" smtClean="0"/>
          </a:p>
          <a:p>
            <a:pPr lvl="0"/>
            <a:endParaRPr lang="en-US" sz="1600" dirty="0" smtClean="0"/>
          </a:p>
          <a:p>
            <a:pPr marL="0" indent="0">
              <a:buNone/>
            </a:pPr>
            <a:r>
              <a:rPr lang="en-US" sz="2400" dirty="0" smtClean="0"/>
              <a:t> </a:t>
            </a:r>
            <a:r>
              <a:rPr lang="en-US" sz="2400" b="1" dirty="0">
                <a:latin typeface="Times New Roman" pitchFamily="18" charset="0"/>
                <a:cs typeface="Times New Roman" pitchFamily="18" charset="0"/>
              </a:rPr>
              <a:t>Operation Environment</a:t>
            </a:r>
            <a:endParaRPr lang="en-IN" sz="2400" dirty="0">
              <a:latin typeface="Times New Roman" pitchFamily="18" charset="0"/>
              <a:cs typeface="Times New Roman" pitchFamily="18" charset="0"/>
            </a:endParaRPr>
          </a:p>
          <a:p>
            <a:pPr marL="0" indent="0">
              <a:buNone/>
            </a:pPr>
            <a:r>
              <a:rPr lang="en-US" sz="1800" dirty="0">
                <a:latin typeface="Times New Roman" pitchFamily="18" charset="0"/>
                <a:cs typeface="Times New Roman" pitchFamily="18" charset="0"/>
              </a:rPr>
              <a:t>Given below is the list of minimum recommended hardware and software.</a:t>
            </a:r>
            <a:endParaRPr lang="en-IN" sz="1800" dirty="0">
              <a:latin typeface="Times New Roman" pitchFamily="18" charset="0"/>
              <a:cs typeface="Times New Roman" pitchFamily="18" charset="0"/>
            </a:endParaRPr>
          </a:p>
          <a:p>
            <a:pPr marL="0" indent="0">
              <a:buNone/>
            </a:pPr>
            <a:r>
              <a:rPr lang="en-US" sz="1600" b="1" dirty="0">
                <a:latin typeface="Times New Roman" pitchFamily="18" charset="0"/>
                <a:cs typeface="Times New Roman" pitchFamily="18" charset="0"/>
              </a:rPr>
              <a:t>  1.4.1 </a:t>
            </a:r>
            <a:r>
              <a:rPr lang="en-US" sz="2000" b="1" dirty="0">
                <a:latin typeface="Times New Roman" pitchFamily="18" charset="0"/>
                <a:cs typeface="Times New Roman" pitchFamily="18" charset="0"/>
              </a:rPr>
              <a:t>Hardware</a:t>
            </a:r>
            <a:r>
              <a:rPr lang="en-US" sz="1600" b="1" dirty="0">
                <a:latin typeface="Times New Roman" pitchFamily="18" charset="0"/>
                <a:cs typeface="Times New Roman" pitchFamily="18" charset="0"/>
              </a:rPr>
              <a:t> </a:t>
            </a:r>
            <a:endParaRPr lang="en-IN" sz="1600" dirty="0">
              <a:latin typeface="Times New Roman" pitchFamily="18" charset="0"/>
              <a:cs typeface="Times New Roman" pitchFamily="18" charset="0"/>
            </a:endParaRPr>
          </a:p>
          <a:p>
            <a:pPr marL="0" indent="0">
              <a:buNone/>
            </a:pPr>
            <a:r>
              <a:rPr lang="en-US" sz="1600" dirty="0">
                <a:latin typeface="Times New Roman" pitchFamily="18" charset="0"/>
                <a:cs typeface="Times New Roman" pitchFamily="18" charset="0"/>
              </a:rPr>
              <a:t>   	</a:t>
            </a:r>
            <a:r>
              <a:rPr lang="en-US" sz="1800" b="1" dirty="0">
                <a:latin typeface="Times New Roman" pitchFamily="18" charset="0"/>
                <a:cs typeface="Times New Roman" pitchFamily="18" charset="0"/>
              </a:rPr>
              <a:t>1.4.1.1 Client</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Minimum P-4 machine</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256MB RAM</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2 GB Hard Disk</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Keyboard</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Mouse</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Color Monitor</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Printer (Optional)</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U.P.S</a:t>
            </a:r>
            <a:endParaRPr lang="en-IN" sz="1800" dirty="0">
              <a:latin typeface="Times New Roman" pitchFamily="18" charset="0"/>
              <a:cs typeface="Times New Roman" pitchFamily="18" charset="0"/>
            </a:endParaRPr>
          </a:p>
          <a:p>
            <a:pPr marL="0" indent="0">
              <a:buNone/>
            </a:pPr>
            <a:r>
              <a:rPr lang="en-US" sz="1800" b="1" dirty="0">
                <a:latin typeface="Times New Roman" pitchFamily="18" charset="0"/>
                <a:cs typeface="Times New Roman" pitchFamily="18" charset="0"/>
              </a:rPr>
              <a:t>1.4.1.2. </a:t>
            </a:r>
            <a:r>
              <a:rPr lang="en-US" sz="2400" b="1" dirty="0">
                <a:latin typeface="Times New Roman" pitchFamily="18" charset="0"/>
                <a:cs typeface="Times New Roman" pitchFamily="18" charset="0"/>
              </a:rPr>
              <a:t>Server</a:t>
            </a:r>
            <a:endParaRPr lang="en-IN" sz="24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Minimum  P-IV machine</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2GB RAM</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320GB Hard Disk</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Keyboard Mouse</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Color monitor</a:t>
            </a:r>
            <a:endParaRPr lang="en-IN" sz="1800" dirty="0">
              <a:latin typeface="Times New Roman" pitchFamily="18" charset="0"/>
              <a:cs typeface="Times New Roman" pitchFamily="18" charset="0"/>
            </a:endParaRPr>
          </a:p>
          <a:p>
            <a:pPr marL="0" lvl="0" indent="0">
              <a:buNone/>
            </a:pPr>
            <a:r>
              <a:rPr lang="en-US" sz="1800" dirty="0">
                <a:latin typeface="Times New Roman" pitchFamily="18" charset="0"/>
                <a:cs typeface="Times New Roman" pitchFamily="18" charset="0"/>
              </a:rPr>
              <a:t>U.P.S.</a:t>
            </a:r>
            <a:endParaRPr lang="en-IN" sz="1800" dirty="0">
              <a:latin typeface="Times New Roman" pitchFamily="18" charset="0"/>
              <a:cs typeface="Times New Roman" pitchFamily="18" charset="0"/>
            </a:endParaRPr>
          </a:p>
          <a:p>
            <a:endParaRPr lang="en-US" sz="1600" dirty="0"/>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76200"/>
            <a:ext cx="4191000" cy="466446"/>
          </a:xfrm>
        </p:spPr>
        <p:txBody>
          <a:bodyPr>
            <a:normAutofit/>
          </a:bodyPr>
          <a:lstStyle/>
          <a:p>
            <a:r>
              <a:rPr lang="en-US" sz="1800" b="1" dirty="0"/>
              <a:t>Customer Registration Validate :-</a:t>
            </a:r>
            <a:endParaRPr lang="en-US" sz="1800" dirty="0"/>
          </a:p>
        </p:txBody>
      </p:sp>
      <p:pic>
        <p:nvPicPr>
          <p:cNvPr id="58370" name="Picture 2" descr="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1130" y="637039"/>
            <a:ext cx="6454140" cy="7151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39209807"/>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390246"/>
          </a:xfrm>
        </p:spPr>
        <p:txBody>
          <a:bodyPr>
            <a:normAutofit/>
          </a:bodyPr>
          <a:lstStyle/>
          <a:p>
            <a:r>
              <a:rPr lang="en-US" sz="1800" b="1" dirty="0"/>
              <a:t>Student Register :-</a:t>
            </a:r>
            <a:endParaRPr lang="en-US" sz="1800" dirty="0"/>
          </a:p>
        </p:txBody>
      </p:sp>
      <p:pic>
        <p:nvPicPr>
          <p:cNvPr id="593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7528" y="983209"/>
            <a:ext cx="6638544" cy="6583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90951041"/>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542646"/>
          </a:xfrm>
        </p:spPr>
        <p:txBody>
          <a:bodyPr>
            <a:normAutofit/>
          </a:bodyPr>
          <a:lstStyle/>
          <a:p>
            <a:r>
              <a:rPr lang="en-US" sz="1800" b="1" dirty="0"/>
              <a:t>Maintain Plan:-</a:t>
            </a:r>
            <a:r>
              <a:rPr lang="en-US" sz="1800" dirty="0"/>
              <a:t> </a:t>
            </a:r>
          </a:p>
        </p:txBody>
      </p:sp>
      <p:pic>
        <p:nvPicPr>
          <p:cNvPr id="60418"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2926" y="971766"/>
            <a:ext cx="6822948" cy="6217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97839940"/>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542646"/>
          </a:xfrm>
        </p:spPr>
        <p:txBody>
          <a:bodyPr>
            <a:normAutofit/>
          </a:bodyPr>
          <a:lstStyle/>
          <a:p>
            <a:r>
              <a:rPr lang="en-US" sz="1800" b="1" dirty="0"/>
              <a:t>Update Record:-</a:t>
            </a:r>
            <a:endParaRPr lang="en-US" sz="1800" dirty="0"/>
          </a:p>
        </p:txBody>
      </p:sp>
      <p:pic>
        <p:nvPicPr>
          <p:cNvPr id="61442"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924052"/>
            <a:ext cx="8534400" cy="62697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6018120"/>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76200"/>
            <a:ext cx="4191000" cy="390246"/>
          </a:xfrm>
        </p:spPr>
        <p:txBody>
          <a:bodyPr>
            <a:normAutofit/>
          </a:bodyPr>
          <a:lstStyle/>
          <a:p>
            <a:r>
              <a:rPr lang="en-US" sz="1800" b="1" dirty="0"/>
              <a:t>Delete Record</a:t>
            </a:r>
            <a:endParaRPr lang="en-US" sz="1800" dirty="0"/>
          </a:p>
        </p:txBody>
      </p:sp>
      <p:pic>
        <p:nvPicPr>
          <p:cNvPr id="624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 y="580797"/>
            <a:ext cx="8229600" cy="6886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58643934"/>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295554"/>
            <a:ext cx="4191000" cy="466446"/>
          </a:xfrm>
        </p:spPr>
        <p:txBody>
          <a:bodyPr>
            <a:normAutofit/>
          </a:bodyPr>
          <a:lstStyle/>
          <a:p>
            <a:r>
              <a:rPr lang="en-US" sz="1800" b="1" dirty="0"/>
              <a:t>Station Info:-</a:t>
            </a:r>
            <a:endParaRPr lang="en-US" sz="1800" dirty="0"/>
          </a:p>
        </p:txBody>
      </p:sp>
      <p:pic>
        <p:nvPicPr>
          <p:cNvPr id="63490"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849376"/>
            <a:ext cx="8382000" cy="6459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98899884"/>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152400"/>
            <a:ext cx="4191000" cy="506775"/>
          </a:xfrm>
        </p:spPr>
        <p:txBody>
          <a:bodyPr>
            <a:normAutofit/>
          </a:bodyPr>
          <a:lstStyle/>
          <a:p>
            <a:r>
              <a:rPr lang="en-US" sz="1800" b="1" dirty="0"/>
              <a:t>Maintain Area :-</a:t>
            </a:r>
            <a:endParaRPr lang="en-US" sz="1800" dirty="0"/>
          </a:p>
        </p:txBody>
      </p:sp>
      <p:pic>
        <p:nvPicPr>
          <p:cNvPr id="645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1335" y="838236"/>
            <a:ext cx="7910932" cy="67817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79488032"/>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76200"/>
            <a:ext cx="4191000" cy="390246"/>
          </a:xfrm>
        </p:spPr>
        <p:txBody>
          <a:bodyPr>
            <a:normAutofit/>
          </a:bodyPr>
          <a:lstStyle/>
          <a:p>
            <a:r>
              <a:rPr lang="en-US" sz="1800" b="1" dirty="0"/>
              <a:t>Connection Request:-</a:t>
            </a:r>
            <a:r>
              <a:rPr lang="en-US" sz="1800" dirty="0"/>
              <a:t> </a:t>
            </a:r>
          </a:p>
        </p:txBody>
      </p:sp>
      <p:pic>
        <p:nvPicPr>
          <p:cNvPr id="655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678" y="457200"/>
            <a:ext cx="8418043" cy="60109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5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057" y="6468154"/>
            <a:ext cx="8620887" cy="1151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24736100"/>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422564" y="76200"/>
            <a:ext cx="4191000" cy="390246"/>
          </a:xfrm>
        </p:spPr>
        <p:txBody>
          <a:bodyPr>
            <a:normAutofit/>
          </a:bodyPr>
          <a:lstStyle/>
          <a:p>
            <a:r>
              <a:rPr lang="en-IN" sz="1800" dirty="0"/>
              <a:t>Reading:-</a:t>
            </a:r>
            <a:endParaRPr lang="en-US" sz="18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612" y="533400"/>
            <a:ext cx="8458200" cy="512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4013" y="5715000"/>
            <a:ext cx="5895975" cy="16528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44014187"/>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152400" y="76200"/>
            <a:ext cx="4191000" cy="390246"/>
          </a:xfrm>
        </p:spPr>
        <p:txBody>
          <a:bodyPr>
            <a:normAutofit/>
          </a:bodyPr>
          <a:lstStyle/>
          <a:p>
            <a:r>
              <a:rPr lang="en-US" sz="1800" b="1" dirty="0" err="1"/>
              <a:t>MaintainRole</a:t>
            </a:r>
            <a:r>
              <a:rPr lang="en-US" sz="1800" b="1" dirty="0"/>
              <a:t>:-</a:t>
            </a:r>
            <a:r>
              <a:rPr lang="en-US" sz="1800" dirty="0"/>
              <a:t> </a:t>
            </a:r>
          </a:p>
        </p:txBody>
      </p:sp>
      <p:pic>
        <p:nvPicPr>
          <p:cNvPr id="675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5524" y="992277"/>
            <a:ext cx="7007352" cy="6478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494328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3733</TotalTime>
  <Words>2180</Words>
  <Application>Microsoft Office PowerPoint</Application>
  <PresentationFormat>Custom</PresentationFormat>
  <Paragraphs>850</Paragraphs>
  <Slides>126</Slides>
  <Notes>1</Notes>
  <HiddenSlides>0</HiddenSlides>
  <MMClips>0</MMClips>
  <ScaleCrop>false</ScaleCrop>
  <HeadingPairs>
    <vt:vector size="4" baseType="variant">
      <vt:variant>
        <vt:lpstr>Theme</vt:lpstr>
      </vt:variant>
      <vt:variant>
        <vt:i4>1</vt:i4>
      </vt:variant>
      <vt:variant>
        <vt:lpstr>Slide Titles</vt:lpstr>
      </vt:variant>
      <vt:variant>
        <vt:i4>126</vt:i4>
      </vt:variant>
    </vt:vector>
  </HeadingPairs>
  <TitlesOfParts>
    <vt:vector size="127" baseType="lpstr">
      <vt:lpstr>Office Theme</vt:lpstr>
      <vt:lpstr>PowerPoint Presentation</vt:lpstr>
      <vt:lpstr>Company Profile </vt:lpstr>
      <vt:lpstr>PowerPoint Presentation</vt:lpstr>
      <vt:lpstr>PowerPoint Presentation</vt:lpstr>
      <vt:lpstr>PowerPoint Presentation</vt:lpstr>
      <vt:lpstr>Existing System and Need for System</vt:lpstr>
      <vt:lpstr>PowerPoint Presentation</vt:lpstr>
      <vt:lpstr>Scope of Work</vt:lpstr>
      <vt:lpstr>PowerPoint Presentation</vt:lpstr>
      <vt:lpstr>PowerPoint Presentation</vt:lpstr>
      <vt:lpstr>Proposed System</vt:lpstr>
      <vt:lpstr>PowerPoint Presentation</vt:lpstr>
      <vt:lpstr>Objective of the  system</vt:lpstr>
      <vt:lpstr>User Requirements</vt:lpstr>
      <vt:lpstr>PowerPoint Presentation</vt:lpstr>
      <vt:lpstr>PowerPoint Presentation</vt:lpstr>
      <vt:lpstr>PowerPoint Presentation</vt:lpstr>
      <vt:lpstr>Analysis and Design</vt:lpstr>
      <vt:lpstr>Use Case Diagram</vt:lpstr>
      <vt:lpstr>Admin UseCase Diagram</vt:lpstr>
      <vt:lpstr>Employee UseCase Diagram</vt:lpstr>
      <vt:lpstr>Customer UseCase Diagram</vt:lpstr>
      <vt:lpstr>Global Use case Diagram</vt:lpstr>
      <vt:lpstr>Activity Diagrams </vt:lpstr>
      <vt:lpstr>Login Activity Diagram</vt:lpstr>
      <vt:lpstr>Registration Activity Diagram</vt:lpstr>
      <vt:lpstr>Maintain Plan Activity Diagram:</vt:lpstr>
      <vt:lpstr>PowerPoint Presentation</vt:lpstr>
      <vt:lpstr>PowerPoint Presentation</vt:lpstr>
      <vt:lpstr>Maintain   Roles  Activity  Diagram:</vt:lpstr>
      <vt:lpstr>Maintain   Reading  Activity:</vt:lpstr>
      <vt:lpstr>Maintain  Request Activity Diagram:</vt:lpstr>
      <vt:lpstr>Maintain  Function  Activity  Diagram:</vt:lpstr>
      <vt:lpstr>Generate Bill  Activity:</vt:lpstr>
      <vt:lpstr>View  Bill  Activity:</vt:lpstr>
      <vt:lpstr>Customer  Feedback  Activity:</vt:lpstr>
      <vt:lpstr>View   Feedback  Activity:</vt:lpstr>
      <vt:lpstr>Give Answer Activity:</vt:lpstr>
      <vt:lpstr>Sequence Diagram</vt:lpstr>
      <vt:lpstr>Login Sequence Diagram</vt:lpstr>
      <vt:lpstr>Registration  Sequence Diagram</vt:lpstr>
      <vt:lpstr>Maintain  Plan   Sequence  Diagram</vt:lpstr>
      <vt:lpstr>Maintain  Station  Sequence  Diagram:</vt:lpstr>
      <vt:lpstr>Maintain   Role  Sequence Diagram</vt:lpstr>
      <vt:lpstr>Maintain Function  Sequence Diagram:</vt:lpstr>
      <vt:lpstr>Request   Sequence Diagram:</vt:lpstr>
      <vt:lpstr>Maintain Reading   Sequence Diagram:</vt:lpstr>
      <vt:lpstr>Maintain Area   Sequence Diagram:</vt:lpstr>
      <vt:lpstr>Feedback   Sequence Diagram:</vt:lpstr>
      <vt:lpstr>FAQ  Sequence Diagram:</vt:lpstr>
      <vt:lpstr>Employee  Sequence Diagram:</vt:lpstr>
      <vt:lpstr>Generate Employee  Bill Sequence Diagram:</vt:lpstr>
      <vt:lpstr>Collaboration Diagram</vt:lpstr>
      <vt:lpstr>Login Collaboration Diagram</vt:lpstr>
      <vt:lpstr>Registration Collaboration Diagram</vt:lpstr>
      <vt:lpstr>Plan  :</vt:lpstr>
      <vt:lpstr>Station:</vt:lpstr>
      <vt:lpstr>Role:</vt:lpstr>
      <vt:lpstr>Function:</vt:lpstr>
      <vt:lpstr>Request:</vt:lpstr>
      <vt:lpstr>Reading:</vt:lpstr>
      <vt:lpstr>Area:</vt:lpstr>
      <vt:lpstr>FAQ:</vt:lpstr>
      <vt:lpstr>Bill:</vt:lpstr>
      <vt:lpstr>Employee:</vt:lpstr>
      <vt:lpstr>Componant Diagram: Login:</vt:lpstr>
      <vt:lpstr>Area:</vt:lpstr>
      <vt:lpstr>Class Diagrams</vt:lpstr>
      <vt:lpstr>PowerPoint Presentation</vt:lpstr>
      <vt:lpstr>Table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USER INTERFACE SCREENS </vt:lpstr>
      <vt:lpstr>Login </vt:lpstr>
      <vt:lpstr>Admin:-Employee Registration Form:- </vt:lpstr>
      <vt:lpstr>Employee Register:-</vt:lpstr>
      <vt:lpstr>Customer Registration Validate :-</vt:lpstr>
      <vt:lpstr>Student Register :-</vt:lpstr>
      <vt:lpstr>Maintain Plan:- </vt:lpstr>
      <vt:lpstr>Update Record:-</vt:lpstr>
      <vt:lpstr>Delete Record</vt:lpstr>
      <vt:lpstr>Station Info:-</vt:lpstr>
      <vt:lpstr>Maintain Area :-</vt:lpstr>
      <vt:lpstr>Connection Request:- </vt:lpstr>
      <vt:lpstr>Reading:-</vt:lpstr>
      <vt:lpstr>MaintainRole:- </vt:lpstr>
      <vt:lpstr> Generate Bill:-</vt:lpstr>
      <vt:lpstr> Admin Report Report Panel :-</vt:lpstr>
      <vt:lpstr>MeterNo Wise Report : </vt:lpstr>
      <vt:lpstr>Monthwise Reading Report</vt:lpstr>
      <vt:lpstr>Usagewise Report</vt:lpstr>
      <vt:lpstr> Reading Analysis</vt:lpstr>
      <vt:lpstr>  Give Ans:-</vt:lpstr>
      <vt:lpstr>  Employee View Customer Bill</vt:lpstr>
      <vt:lpstr>Feedbacks Report </vt:lpstr>
      <vt:lpstr>PowerPoint Presentation</vt:lpstr>
      <vt:lpstr>Customer:  Customer View Bill:-</vt:lpstr>
      <vt:lpstr>PowerPoint Presentation</vt:lpstr>
      <vt:lpstr>  FeedBack:- </vt:lpstr>
      <vt:lpstr>  FAQ:- </vt:lpstr>
      <vt:lpstr>Test Cases</vt:lpstr>
      <vt:lpstr>PowerPoint Presentation</vt:lpstr>
      <vt:lpstr>PowerPoint Presentation</vt:lpstr>
      <vt:lpstr>PowerPoint Presentation</vt:lpstr>
      <vt:lpstr>PowerPoint Presentation</vt:lpstr>
      <vt:lpstr>Drawbacks and Limitations</vt:lpstr>
      <vt:lpstr>Drawbacks</vt:lpstr>
      <vt:lpstr>Limitations</vt:lpstr>
      <vt:lpstr>Proposed Enhancement</vt:lpstr>
      <vt:lpstr>PowerPoint Presentation</vt:lpstr>
      <vt:lpstr>Conclusion</vt:lpstr>
      <vt:lpstr>PowerPoint Presentation</vt:lpstr>
      <vt:lpstr>Thank You</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sachin</dc:creator>
  <cp:lastModifiedBy>Administrator</cp:lastModifiedBy>
  <cp:revision>315</cp:revision>
  <dcterms:created xsi:type="dcterms:W3CDTF">2011-04-08T01:40:35Z</dcterms:created>
  <dcterms:modified xsi:type="dcterms:W3CDTF">2015-05-19T19:40:36Z</dcterms:modified>
</cp:coreProperties>
</file>

<file path=docProps/thumbnail.jpeg>
</file>